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9" r:id="rId2"/>
    <p:sldId id="278" r:id="rId3"/>
    <p:sldId id="279" r:id="rId4"/>
    <p:sldId id="280" r:id="rId5"/>
    <p:sldId id="281" r:id="rId6"/>
    <p:sldId id="282" r:id="rId7"/>
    <p:sldId id="283" r:id="rId8"/>
    <p:sldId id="284" r:id="rId9"/>
    <p:sldId id="287" r:id="rId10"/>
    <p:sldId id="316" r:id="rId11"/>
    <p:sldId id="317" r:id="rId12"/>
    <p:sldId id="286" r:id="rId13"/>
    <p:sldId id="288" r:id="rId14"/>
    <p:sldId id="289" r:id="rId15"/>
    <p:sldId id="276" r:id="rId16"/>
    <p:sldId id="290" r:id="rId17"/>
    <p:sldId id="315" r:id="rId18"/>
    <p:sldId id="291" r:id="rId19"/>
    <p:sldId id="272" r:id="rId20"/>
    <p:sldId id="292" r:id="rId21"/>
    <p:sldId id="293" r:id="rId22"/>
    <p:sldId id="295" r:id="rId23"/>
    <p:sldId id="294" r:id="rId24"/>
    <p:sldId id="296" r:id="rId25"/>
    <p:sldId id="297" r:id="rId26"/>
    <p:sldId id="298" r:id="rId27"/>
    <p:sldId id="299" r:id="rId28"/>
    <p:sldId id="300" r:id="rId29"/>
    <p:sldId id="302" r:id="rId30"/>
    <p:sldId id="303" r:id="rId31"/>
    <p:sldId id="304" r:id="rId32"/>
    <p:sldId id="306" r:id="rId33"/>
    <p:sldId id="307" r:id="rId34"/>
    <p:sldId id="258" r:id="rId35"/>
    <p:sldId id="308" r:id="rId36"/>
    <p:sldId id="309" r:id="rId37"/>
    <p:sldId id="310" r:id="rId38"/>
    <p:sldId id="311" r:id="rId39"/>
    <p:sldId id="314" r:id="rId40"/>
    <p:sldId id="313" r:id="rId41"/>
    <p:sldId id="312"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4" autoAdjust="0"/>
    <p:restoredTop sz="68612" autoAdjust="0"/>
  </p:normalViewPr>
  <p:slideViewPr>
    <p:cSldViewPr snapToGrid="0" snapToObjects="1">
      <p:cViewPr varScale="1">
        <p:scale>
          <a:sx n="112" d="100"/>
          <a:sy n="112" d="100"/>
        </p:scale>
        <p:origin x="1024" y="184"/>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10/6/17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10/6/17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04019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kern="1200" dirty="0" smtClean="0">
                <a:solidFill>
                  <a:schemeClr val="tx1"/>
                </a:solidFill>
                <a:effectLst/>
                <a:latin typeface="+mn-lt"/>
                <a:ea typeface="+mn-ea"/>
                <a:cs typeface="+mn-cs"/>
              </a:rPr>
              <a:t>In 2017, we found that the high performers have: </a:t>
            </a:r>
            <a:endParaRPr lang="en-US" dirty="0" smtClean="0">
              <a:effectLst/>
            </a:endParaRPr>
          </a:p>
          <a:p>
            <a:r>
              <a:rPr lang="en-US" sz="1200" b="0" kern="1200" dirty="0" smtClean="0">
                <a:solidFill>
                  <a:schemeClr val="tx1"/>
                </a:solidFill>
                <a:effectLst/>
                <a:latin typeface="+mn-lt"/>
                <a:ea typeface="+mn-ea"/>
                <a:cs typeface="+mn-cs"/>
              </a:rPr>
              <a:t>46 times more frequent code deployments. </a:t>
            </a:r>
          </a:p>
          <a:p>
            <a:pPr marL="171450" indent="-171450">
              <a:buFont typeface="Arial" charset="0"/>
              <a:buChar cha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9428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5 times lower change failure rate (changes are 1/5 as likely to fail)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049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So that say why it's important, but how do you get</a:t>
            </a:r>
            <a:r>
              <a:rPr lang="en-US" sz="1200" b="0" kern="1200" baseline="0" dirty="0" smtClean="0">
                <a:solidFill>
                  <a:schemeClr val="tx1"/>
                </a:solidFill>
                <a:effectLst/>
                <a:latin typeface="+mn-lt"/>
                <a:ea typeface="+mn-ea"/>
                <a:cs typeface="+mn-cs"/>
              </a:rPr>
              <a:t> there</a:t>
            </a:r>
            <a:r>
              <a:rPr lang="en-US" sz="1200" b="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You want to get the most out of your time and effort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Doing more with less sounds like a cliché, but it</a:t>
            </a:r>
            <a:r>
              <a:rPr lang="mr-IN" sz="1200" b="0" kern="1200" dirty="0" smtClean="0">
                <a:solidFill>
                  <a:schemeClr val="tx1"/>
                </a:solidFill>
                <a:effectLst/>
                <a:latin typeface="+mn-lt"/>
                <a:ea typeface="+mn-ea"/>
                <a:cs typeface="+mn-cs"/>
              </a:rPr>
              <a:t>’</a:t>
            </a:r>
            <a:r>
              <a:rPr lang="en-US" sz="1200" b="0" kern="1200" dirty="0" smtClean="0">
                <a:solidFill>
                  <a:schemeClr val="tx1"/>
                </a:solidFill>
                <a:effectLst/>
                <a:latin typeface="+mn-lt"/>
                <a:ea typeface="+mn-ea"/>
                <a:cs typeface="+mn-cs"/>
              </a:rPr>
              <a:t>s a fact of life for any sysadmin or developer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Time</a:t>
            </a:r>
            <a:r>
              <a:rPr lang="en-US" sz="1200" b="0" kern="1200" baseline="0" dirty="0" smtClean="0">
                <a:solidFill>
                  <a:schemeClr val="tx1"/>
                </a:solidFill>
                <a:effectLst/>
                <a:latin typeface="+mn-lt"/>
                <a:ea typeface="+mn-ea"/>
                <a:cs typeface="+mn-cs"/>
              </a:rPr>
              <a:t> and resource constraints necessitate flexibility and resourcefulness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don’t have time to mess around, you need to know what is happening so you can get things working fast</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12</a:t>
            </a:fld>
            <a:endParaRPr lang="en-US"/>
          </a:p>
        </p:txBody>
      </p:sp>
    </p:spTree>
    <p:extLst>
      <p:ext uri="{BB962C8B-B14F-4D97-AF65-F5344CB8AC3E}">
        <p14:creationId xmlns:p14="http://schemas.microsoft.com/office/powerpoint/2010/main" val="29616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better things to do than look at through log files</a:t>
            </a:r>
            <a:r>
              <a:rPr lang="en-US" baseline="0" dirty="0" smtClean="0"/>
              <a:t> yourself, on many different servers, with different access methods, accounts, </a:t>
            </a:r>
            <a:r>
              <a:rPr lang="en-US" baseline="0" dirty="0" err="1" smtClean="0"/>
              <a:t>etc</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Seeing changes across your environment in an easily accessible manner reduces the amount of time you</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spend verifying the change.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don't have to manually check the state because the data is already collected for you. </a:t>
            </a:r>
          </a:p>
        </p:txBody>
      </p:sp>
      <p:sp>
        <p:nvSpPr>
          <p:cNvPr id="4" name="Slide Number Placeholder 3"/>
          <p:cNvSpPr>
            <a:spLocks noGrp="1"/>
          </p:cNvSpPr>
          <p:nvPr>
            <p:ph type="sldNum" sz="quarter" idx="10"/>
          </p:nvPr>
        </p:nvSpPr>
        <p:spPr/>
        <p:txBody>
          <a:bodyPr/>
          <a:lstStyle/>
          <a:p>
            <a:fld id="{383C3CA7-EEE6-F342-88A0-E0648D4D46AC}" type="slidenum">
              <a:rPr lang="en-US" smtClean="0"/>
              <a:t>13</a:t>
            </a:fld>
            <a:endParaRPr lang="en-US"/>
          </a:p>
        </p:txBody>
      </p:sp>
    </p:spTree>
    <p:extLst>
      <p:ext uri="{BB962C8B-B14F-4D97-AF65-F5344CB8AC3E}">
        <p14:creationId xmlns:p14="http://schemas.microsoft.com/office/powerpoint/2010/main" val="652298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And lastly,</a:t>
            </a:r>
            <a:r>
              <a:rPr lang="en-US" sz="1200" b="0" kern="1200" baseline="0" dirty="0" smtClean="0">
                <a:solidFill>
                  <a:schemeClr val="tx1"/>
                </a:solidFill>
                <a:effectLst/>
                <a:latin typeface="+mn-lt"/>
                <a:ea typeface="+mn-ea"/>
                <a:cs typeface="+mn-cs"/>
              </a:rPr>
              <a:t> it needs to be </a:t>
            </a:r>
            <a:r>
              <a:rPr lang="en-US" sz="1200" b="0" kern="1200" baseline="0" dirty="0" err="1" smtClean="0">
                <a:solidFill>
                  <a:schemeClr val="tx1"/>
                </a:solidFill>
                <a:effectLst/>
                <a:latin typeface="+mn-lt"/>
                <a:ea typeface="+mn-ea"/>
                <a:cs typeface="+mn-cs"/>
              </a:rPr>
              <a:t>recored</a:t>
            </a:r>
            <a:r>
              <a:rPr lang="en-US" sz="1200" b="0" kern="1200" baseline="0" dirty="0" smtClean="0">
                <a:solidFill>
                  <a:schemeClr val="tx1"/>
                </a:solidFill>
                <a:effectLst/>
                <a:latin typeface="+mn-lt"/>
                <a:ea typeface="+mn-ea"/>
                <a:cs typeface="+mn-cs"/>
              </a:rPr>
              <a:t> (next slide)</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14</a:t>
            </a:fld>
            <a:endParaRPr lang="en-US"/>
          </a:p>
        </p:txBody>
      </p:sp>
    </p:spTree>
    <p:extLst>
      <p:ext uri="{BB962C8B-B14F-4D97-AF65-F5344CB8AC3E}">
        <p14:creationId xmlns:p14="http://schemas.microsoft.com/office/powerpoint/2010/main" val="1775190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All of this is ephemeral unless you keep a record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Being able to pinpoint not only that something changed </a:t>
            </a:r>
            <a:r>
              <a:rPr lang="en-US" sz="1200" b="0" i="0" kern="1200" baseline="0" dirty="0"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was it successfully changed, but *when* it changed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huge step toward gaining true control over your environment.</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Knowing when something changed is just as important as knowing what changed. If you're able to find out when the change happened, correlation to other events becomes easier and reduces the amount of time spent troubleshooting.</a:t>
            </a:r>
          </a:p>
          <a:p>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that we know what change reporting is and why it’s important, lets go examine  how </a:t>
            </a:r>
            <a:r>
              <a:rPr lang="en-US" baseline="0" dirty="0" smtClean="0"/>
              <a:t>DSC </a:t>
            </a:r>
            <a:r>
              <a:rPr lang="en-US" baseline="0" dirty="0"/>
              <a:t> </a:t>
            </a:r>
            <a:r>
              <a:rPr lang="en-US" baseline="0" dirty="0" smtClean="0"/>
              <a:t>does things</a:t>
            </a:r>
          </a:p>
        </p:txBody>
      </p:sp>
      <p:sp>
        <p:nvSpPr>
          <p:cNvPr id="4" name="Slide Number Placeholder 3"/>
          <p:cNvSpPr>
            <a:spLocks noGrp="1"/>
          </p:cNvSpPr>
          <p:nvPr>
            <p:ph type="sldNum" sz="quarter" idx="10"/>
          </p:nvPr>
        </p:nvSpPr>
        <p:spPr/>
        <p:txBody>
          <a:bodyPr/>
          <a:lstStyle/>
          <a:p>
            <a:fld id="{383C3CA7-EEE6-F342-88A0-E0648D4D46AC}" type="slidenum">
              <a:rPr lang="en-US" smtClean="0"/>
              <a:t>15</a:t>
            </a:fld>
            <a:endParaRPr lang="en-US"/>
          </a:p>
        </p:txBody>
      </p:sp>
    </p:spTree>
    <p:extLst>
      <p:ext uri="{BB962C8B-B14F-4D97-AF65-F5344CB8AC3E}">
        <p14:creationId xmlns:p14="http://schemas.microsoft.com/office/powerpoint/2010/main" val="64869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DSC works internally is a huge topic of it’s own, which we can’t get into here today for time reasons.</a:t>
            </a:r>
          </a:p>
          <a:p>
            <a:endParaRPr lang="en-US" baseline="0" dirty="0" smtClean="0"/>
          </a:p>
          <a:p>
            <a:r>
              <a:rPr lang="en-US" baseline="0" dirty="0" smtClean="0"/>
              <a:t>In short is a declarative platform used for configuration, deployment, and management of systems.</a:t>
            </a:r>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16</a:t>
            </a:fld>
            <a:endParaRPr lang="en-US"/>
          </a:p>
        </p:txBody>
      </p:sp>
    </p:spTree>
    <p:extLst>
      <p:ext uri="{BB962C8B-B14F-4D97-AF65-F5344CB8AC3E}">
        <p14:creationId xmlns:p14="http://schemas.microsoft.com/office/powerpoint/2010/main" val="39193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consists of 3 primary components:</a:t>
            </a:r>
          </a:p>
          <a:p>
            <a:endParaRPr lang="en-US" baseline="0" dirty="0" smtClean="0"/>
          </a:p>
          <a:p>
            <a:r>
              <a:rPr lang="en-US" baseline="0" dirty="0" smtClean="0"/>
              <a:t>DSC Configurations: declarative PowerShell scripts that are comparative to Puppet manifests, list out the things to ‘do’</a:t>
            </a:r>
          </a:p>
          <a:p>
            <a:r>
              <a:rPr lang="en-US" baseline="0" dirty="0" smtClean="0"/>
              <a:t>DSC Resources: PowerShell code that is responsible for testing and setting state on target nodes</a:t>
            </a:r>
          </a:p>
          <a:p>
            <a:r>
              <a:rPr lang="en-US" baseline="0" dirty="0" smtClean="0"/>
              <a:t>Local Configuration Manager</a:t>
            </a:r>
            <a:r>
              <a:rPr lang="en-US" baseline="0" dirty="0" smtClean="0">
                <a:sym typeface="Wingdings"/>
              </a:rPr>
              <a:t> (LCM): The DSC agent installed on every host  that executes the DSC Configurations</a:t>
            </a:r>
            <a:endParaRPr lang="en-US" dirty="0" smtClean="0"/>
          </a:p>
          <a:p>
            <a:endParaRPr lang="en-US" baseline="0" dirty="0" smtClean="0"/>
          </a:p>
          <a:p>
            <a:r>
              <a:rPr lang="en-US" baseline="0" dirty="0" smtClean="0"/>
              <a:t>So what does it look like?</a:t>
            </a: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17</a:t>
            </a:fld>
            <a:endParaRPr lang="en-US"/>
          </a:p>
        </p:txBody>
      </p:sp>
    </p:spTree>
    <p:extLst>
      <p:ext uri="{BB962C8B-B14F-4D97-AF65-F5344CB8AC3E}">
        <p14:creationId xmlns:p14="http://schemas.microsoft.com/office/powerpoint/2010/main" val="1008539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an example DSC Configuration.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sets up a webserver to use IIS and also creates a website. We’ll be using it later to see how DSC reports on change.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start with the configuration declaration, then the DSC Resources we need, then the listing of what state should be present on the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notice the semi-familiar format to most of what DSC uses, it isn’t an accident. Bruce Payette (author of PowerShell) said Microsoft was inspired by Puppet when they started implementing DSC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we deploy this?</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18</a:t>
            </a:fld>
            <a:endParaRPr lang="en-US"/>
          </a:p>
        </p:txBody>
      </p:sp>
    </p:spTree>
    <p:extLst>
      <p:ext uri="{BB962C8B-B14F-4D97-AF65-F5344CB8AC3E}">
        <p14:creationId xmlns:p14="http://schemas.microsoft.com/office/powerpoint/2010/main" val="1187765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deploys</a:t>
            </a:r>
            <a:r>
              <a:rPr lang="en-US" baseline="0" dirty="0" smtClean="0"/>
              <a:t> DSC Configurations to target nodes two ways</a:t>
            </a:r>
          </a:p>
          <a:p>
            <a:endParaRPr lang="en-US" baseline="0" dirty="0" smtClean="0"/>
          </a:p>
          <a:p>
            <a:r>
              <a:rPr lang="en-US" baseline="0" dirty="0" smtClean="0"/>
              <a:t>Push Mode deployment directly executes a DSC Configuration on a target node, asynchronously or synchronously, and logs results to the Event log</a:t>
            </a:r>
          </a:p>
          <a:p>
            <a:endParaRPr lang="en-US" baseline="0" dirty="0" smtClean="0"/>
          </a:p>
          <a:p>
            <a:r>
              <a:rPr lang="en-US" baseline="0" dirty="0" smtClean="0"/>
              <a:t>You are responsible for ensuring that all the DSC Resources needed are on the target node, DSC Push mode will not do that for you.</a:t>
            </a:r>
          </a:p>
          <a:p>
            <a:endParaRPr lang="en-US" baseline="0" dirty="0" smtClean="0"/>
          </a:p>
          <a:p>
            <a:r>
              <a:rPr lang="en-US" baseline="0" dirty="0" smtClean="0"/>
              <a:t>You have to keep track of your DSC Configurations, files, </a:t>
            </a:r>
            <a:r>
              <a:rPr lang="en-US" baseline="0" dirty="0" err="1" smtClean="0"/>
              <a:t>etc</a:t>
            </a:r>
            <a:endParaRPr lang="en-US" baseline="0" dirty="0" smtClean="0"/>
          </a:p>
          <a:p>
            <a:endParaRPr lang="en-US" baseline="0" dirty="0" smtClean="0"/>
          </a:p>
          <a:p>
            <a:r>
              <a:rPr lang="en-US" baseline="0" dirty="0" smtClean="0"/>
              <a:t>While you can execute DSC Configurations using Push Mode on many many servers at once, it quickly becomes apparent you need something that will do more of the work for you.</a:t>
            </a:r>
          </a:p>
          <a:p>
            <a:endParaRPr lang="en-US" baseline="0" dirty="0" smtClean="0"/>
          </a:p>
          <a:p>
            <a:r>
              <a:rPr lang="en-US" baseline="0" dirty="0" smtClean="0"/>
              <a:t>(next slide)</a:t>
            </a:r>
          </a:p>
        </p:txBody>
      </p:sp>
      <p:sp>
        <p:nvSpPr>
          <p:cNvPr id="4" name="Slide Number Placeholder 3"/>
          <p:cNvSpPr>
            <a:spLocks noGrp="1"/>
          </p:cNvSpPr>
          <p:nvPr>
            <p:ph type="sldNum" sz="quarter" idx="10"/>
          </p:nvPr>
        </p:nvSpPr>
        <p:spPr/>
        <p:txBody>
          <a:bodyPr/>
          <a:lstStyle/>
          <a:p>
            <a:fld id="{383C3CA7-EEE6-F342-88A0-E0648D4D46AC}" type="slidenum">
              <a:rPr lang="en-US" smtClean="0"/>
              <a:t>19</a:t>
            </a:fld>
            <a:endParaRPr lang="en-US"/>
          </a:p>
        </p:txBody>
      </p:sp>
    </p:spTree>
    <p:extLst>
      <p:ext uri="{BB962C8B-B14F-4D97-AF65-F5344CB8AC3E}">
        <p14:creationId xmlns:p14="http://schemas.microsoft.com/office/powerpoint/2010/main" val="170414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everyone</a:t>
            </a:r>
          </a:p>
          <a:p>
            <a:endParaRPr lang="en-US" dirty="0" smtClean="0"/>
          </a:p>
          <a:p>
            <a:r>
              <a:rPr lang="en-US" dirty="0" smtClean="0"/>
              <a:t>I’m James Pogran, a Senior Software</a:t>
            </a:r>
            <a:r>
              <a:rPr lang="en-US" baseline="0" dirty="0" smtClean="0"/>
              <a:t> Engineer on the Windows team here at Puppet</a:t>
            </a:r>
          </a:p>
          <a:p>
            <a:endParaRPr lang="en-US" baseline="0" dirty="0" smtClean="0"/>
          </a:p>
          <a:p>
            <a:r>
              <a:rPr lang="en-US" baseline="0" dirty="0" smtClean="0"/>
              <a:t>I’m going to talk to you today about using Puppet and DSC to report on Environment change</a:t>
            </a:r>
            <a:endParaRPr lang="en-US"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a:t>
            </a:fld>
            <a:endParaRPr lang="en-US"/>
          </a:p>
        </p:txBody>
      </p:sp>
    </p:spTree>
    <p:extLst>
      <p:ext uri="{BB962C8B-B14F-4D97-AF65-F5344CB8AC3E}">
        <p14:creationId xmlns:p14="http://schemas.microsoft.com/office/powerpoint/2010/main" val="1789612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deploys</a:t>
            </a:r>
            <a:r>
              <a:rPr lang="en-US" baseline="0" dirty="0" smtClean="0"/>
              <a:t> DSC Configurations to target nodes two ways</a:t>
            </a:r>
          </a:p>
          <a:p>
            <a:endParaRPr lang="en-US" baseline="0" dirty="0" smtClean="0"/>
          </a:p>
          <a:p>
            <a:r>
              <a:rPr lang="en-US" baseline="0" dirty="0" smtClean="0"/>
              <a:t>The DSC Pull Server picks up where Push Mode leaves off by being a central repository for all DSC Configurations and DSC Resources.</a:t>
            </a:r>
          </a:p>
          <a:p>
            <a:endParaRPr lang="en-US" baseline="0" dirty="0" smtClean="0"/>
          </a:p>
          <a:p>
            <a:r>
              <a:rPr lang="en-US" baseline="0" dirty="0" smtClean="0"/>
              <a:t>It handles both distribution of DSC Configurations and DSC Resources as well as maintaining a list of allowed target nodes to execute DSC Configurations on.</a:t>
            </a:r>
          </a:p>
          <a:p>
            <a:endParaRPr lang="en-US" baseline="0" dirty="0" smtClean="0"/>
          </a:p>
          <a:p>
            <a:r>
              <a:rPr lang="en-US" baseline="0" dirty="0" smtClean="0"/>
              <a:t>It also keeps track of which target nodes need which DSC Configuration, which is a nice feature if a little </a:t>
            </a:r>
            <a:r>
              <a:rPr lang="en-US" baseline="0" dirty="0" err="1" smtClean="0"/>
              <a:t>klunky</a:t>
            </a:r>
            <a:r>
              <a:rPr lang="en-US" baseline="0" dirty="0" smtClean="0"/>
              <a:t> to implement.</a:t>
            </a:r>
          </a:p>
          <a:p>
            <a:endParaRPr lang="en-US" baseline="0" dirty="0" smtClean="0"/>
          </a:p>
          <a:p>
            <a:r>
              <a:rPr lang="en-US" baseline="0" dirty="0" smtClean="0"/>
              <a:t>The DSC Pull Server stores results from the DSC execution, the most important </a:t>
            </a:r>
            <a:r>
              <a:rPr lang="en-US" baseline="0" dirty="0" err="1" smtClean="0"/>
              <a:t>wof</a:t>
            </a:r>
            <a:r>
              <a:rPr lang="en-US" baseline="0" dirty="0" smtClean="0"/>
              <a:t> which in regards to this talk is the change data.</a:t>
            </a:r>
          </a:p>
          <a:p>
            <a:endParaRPr lang="en-US" baseline="0" dirty="0" smtClean="0"/>
          </a:p>
          <a:p>
            <a:r>
              <a:rPr lang="en-US" baseline="0" dirty="0" smtClean="0"/>
              <a:t>So what type of change events does DSC log?</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20</a:t>
            </a:fld>
            <a:endParaRPr lang="en-US"/>
          </a:p>
        </p:txBody>
      </p:sp>
    </p:spTree>
    <p:extLst>
      <p:ext uri="{BB962C8B-B14F-4D97-AF65-F5344CB8AC3E}">
        <p14:creationId xmlns:p14="http://schemas.microsoft.com/office/powerpoint/2010/main" val="1205132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I’m skipping for the moment how to get this information so that we can cover what information</a:t>
            </a:r>
            <a:r>
              <a:rPr lang="en-US" baseline="0" dirty="0" smtClean="0"/>
              <a:t> we do get.</a:t>
            </a:r>
          </a:p>
          <a:p>
            <a:endParaRPr lang="en-US" dirty="0" smtClean="0"/>
          </a:p>
          <a:p>
            <a:r>
              <a:rPr lang="en-US" dirty="0" smtClean="0"/>
              <a:t>There’s a</a:t>
            </a:r>
            <a:r>
              <a:rPr lang="en-US" baseline="0" dirty="0" smtClean="0"/>
              <a:t> fair bit of data returned, along with a lot of metadata, but for the purpose of determining what changed or did not change on a target node, there are only two change data points reported by DSC</a:t>
            </a:r>
          </a:p>
          <a:p>
            <a:endParaRPr lang="en-US" baseline="0" dirty="0" smtClean="0"/>
          </a:p>
          <a:p>
            <a:r>
              <a:rPr lang="en-US" dirty="0" smtClean="0"/>
              <a:t>DSC will log a general</a:t>
            </a:r>
            <a:r>
              <a:rPr lang="en-US" baseline="0" dirty="0" smtClean="0"/>
              <a:t> Status of Success or Failure, and this represents the whole DSC run on a target node. If one part fails, then the run is a failure, even if the rest of the DSC Configuration runs successfully.</a:t>
            </a:r>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21</a:t>
            </a:fld>
            <a:endParaRPr lang="en-US"/>
          </a:p>
        </p:txBody>
      </p:sp>
    </p:spTree>
    <p:extLst>
      <p:ext uri="{BB962C8B-B14F-4D97-AF65-F5344CB8AC3E}">
        <p14:creationId xmlns:p14="http://schemas.microsoft.com/office/powerpoint/2010/main" val="610794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other data point we are interested in is the state returned by each DSC Resource</a:t>
            </a:r>
          </a:p>
          <a:p>
            <a:endParaRPr lang="en-US" baseline="0" dirty="0" smtClean="0"/>
          </a:p>
          <a:p>
            <a:r>
              <a:rPr lang="en-US" baseline="0" dirty="0" smtClean="0"/>
              <a:t>It will list out each DSC Resource in your DSC Configuration, and whether it determined if the target node was in the desired state or not.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information you get from a DSC run is lacking a certain important point.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DSC records whether a DSC Resource changed state or not, but does not record which part of a DSC Resource changed.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the File DSC Resource changed the state on your server, you would want to know whether the content needed to be changed or the permissions of the file.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means new website content was deployed, the other could possible mean a security concern!</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22</a:t>
            </a:fld>
            <a:endParaRPr lang="en-US"/>
          </a:p>
        </p:txBody>
      </p:sp>
    </p:spTree>
    <p:extLst>
      <p:ext uri="{BB962C8B-B14F-4D97-AF65-F5344CB8AC3E}">
        <p14:creationId xmlns:p14="http://schemas.microsoft.com/office/powerpoint/2010/main" val="1024342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do we actually get that out of DSC?</a:t>
            </a:r>
          </a:p>
          <a:p>
            <a:endParaRPr lang="en-US" baseline="0" dirty="0" smtClean="0"/>
          </a:p>
          <a:p>
            <a:r>
              <a:rPr lang="en-US" dirty="0" smtClean="0"/>
              <a:t>DSC Pull Server</a:t>
            </a:r>
            <a:r>
              <a:rPr lang="en-US" dirty="0" smtClean="0">
                <a:solidFill>
                  <a:schemeClr val="accent1"/>
                </a:solidFill>
              </a:rPr>
              <a:t>*</a:t>
            </a:r>
            <a:r>
              <a:rPr lang="en-US" dirty="0" smtClean="0"/>
              <a:t>:</a:t>
            </a:r>
          </a:p>
          <a:p>
            <a:pPr lvl="1"/>
            <a:r>
              <a:rPr lang="en-US" dirty="0" smtClean="0"/>
              <a:t>Does not have a user console or web page to view results</a:t>
            </a:r>
          </a:p>
          <a:p>
            <a:pPr lvl="1"/>
            <a:r>
              <a:rPr lang="en-US" dirty="0" smtClean="0"/>
              <a:t>Does not have a visual representation of target node status ‘at a glance’</a:t>
            </a:r>
          </a:p>
          <a:p>
            <a:pPr lvl="1"/>
            <a:r>
              <a:rPr lang="en-US" dirty="0" smtClean="0"/>
              <a:t>Does not have detailed information on granular change status</a:t>
            </a:r>
          </a:p>
          <a:p>
            <a:endParaRPr lang="en-US" baseline="0" dirty="0" smtClean="0"/>
          </a:p>
          <a:p>
            <a:endParaRPr lang="en-US" baseline="0" dirty="0" smtClean="0"/>
          </a:p>
          <a:p>
            <a:pPr marL="0" indent="0">
              <a:buFont typeface="Arial" charset="0"/>
              <a:buNone/>
            </a:pPr>
            <a:r>
              <a:rPr lang="en-US" baseline="0" dirty="0" smtClean="0"/>
              <a:t>[*]DSC Pull Server in Azure has gotten some love recently and does show some of this information</a:t>
            </a:r>
          </a:p>
          <a:p>
            <a:pPr marL="0" indent="0">
              <a:buFont typeface="Arial" charset="0"/>
              <a:buNone/>
            </a:pPr>
            <a:endParaRPr lang="en-US" baseline="0" dirty="0" smtClean="0"/>
          </a:p>
          <a:p>
            <a:pPr marL="0" indent="0">
              <a:buFont typeface="Arial" charset="0"/>
              <a:buNone/>
            </a:pPr>
            <a:r>
              <a:rPr lang="en-US" baseline="0" dirty="0" smtClean="0"/>
              <a:t>What DSC Pull Server does have is a reporting service that exposes a REST API you can query</a:t>
            </a:r>
          </a:p>
        </p:txBody>
      </p:sp>
      <p:sp>
        <p:nvSpPr>
          <p:cNvPr id="4" name="Slide Number Placeholder 3"/>
          <p:cNvSpPr>
            <a:spLocks noGrp="1"/>
          </p:cNvSpPr>
          <p:nvPr>
            <p:ph type="sldNum" sz="quarter" idx="10"/>
          </p:nvPr>
        </p:nvSpPr>
        <p:spPr/>
        <p:txBody>
          <a:bodyPr/>
          <a:lstStyle/>
          <a:p>
            <a:fld id="{383C3CA7-EEE6-F342-88A0-E0648D4D46AC}" type="slidenum">
              <a:rPr lang="en-US" smtClean="0"/>
              <a:t>23</a:t>
            </a:fld>
            <a:endParaRPr lang="en-US"/>
          </a:p>
        </p:txBody>
      </p:sp>
    </p:spTree>
    <p:extLst>
      <p:ext uri="{BB962C8B-B14F-4D97-AF65-F5344CB8AC3E}">
        <p14:creationId xmlns:p14="http://schemas.microsoft.com/office/powerpoint/2010/main" val="1002165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DSC Pull Server has a reporting service built in</a:t>
            </a:r>
            <a:r>
              <a:rPr lang="en-US" baseline="0" dirty="0" smtClean="0"/>
              <a:t> that will collect the data from each DSC run.</a:t>
            </a:r>
          </a:p>
          <a:p>
            <a:endParaRPr lang="en-US" baseline="0" dirty="0" smtClean="0"/>
          </a:p>
          <a:p>
            <a:r>
              <a:rPr lang="en-US" dirty="0" smtClean="0"/>
              <a:t>The reporting</a:t>
            </a:r>
            <a:r>
              <a:rPr lang="en-US" baseline="0" dirty="0" smtClean="0"/>
              <a:t> service allows you to query it to get the change events for all target nodes.</a:t>
            </a:r>
          </a:p>
          <a:p>
            <a:endParaRPr lang="en-US" baseline="0" dirty="0" smtClean="0"/>
          </a:p>
          <a:p>
            <a:r>
              <a:rPr lang="en-US" baseline="0" dirty="0" smtClean="0"/>
              <a:t>This gives you a great deal of flexibility in how to get the data you want. You can use PowerShell, or basically anything that can call web URLs.</a:t>
            </a:r>
          </a:p>
          <a:p>
            <a:r>
              <a:rPr lang="en-US" baseline="0" dirty="0" smtClean="0"/>
              <a:t/>
            </a:r>
            <a:br>
              <a:rPr lang="en-US" baseline="0" dirty="0" smtClean="0"/>
            </a:br>
            <a:r>
              <a:rPr lang="en-US" baseline="0" dirty="0" smtClean="0"/>
              <a:t>The flexibility comes with cost however, as you have to write the queries yourself. It’s ODATA, so if you’re familiar with that, that</a:t>
            </a:r>
            <a:r>
              <a:rPr lang="mr-IN" baseline="0" dirty="0" smtClean="0"/>
              <a:t>’</a:t>
            </a:r>
            <a:r>
              <a:rPr lang="en-US" baseline="0" dirty="0" smtClean="0"/>
              <a:t>s great. If not, there’s some learning curve there.</a:t>
            </a:r>
          </a:p>
          <a:p>
            <a:endParaRPr lang="en-US" baseline="0" dirty="0" smtClean="0"/>
          </a:p>
          <a:p>
            <a:r>
              <a:rPr lang="en-US" baseline="0" dirty="0" smtClean="0"/>
              <a:t>PowerShell to the rescue! But, you’re still writing the code yourself.</a:t>
            </a:r>
          </a:p>
          <a:p>
            <a:endParaRPr lang="en-US" baseline="0" dirty="0" smtClean="0"/>
          </a:p>
          <a:p>
            <a:r>
              <a:rPr lang="en-US" baseline="0" dirty="0" smtClean="0"/>
              <a:t>You’re responsible for sorting and formatting as well, and putting it into the kind of format that will present the information in a useful format. Let's see how its done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24</a:t>
            </a:fld>
            <a:endParaRPr lang="en-US"/>
          </a:p>
        </p:txBody>
      </p:sp>
    </p:spTree>
    <p:extLst>
      <p:ext uri="{BB962C8B-B14F-4D97-AF65-F5344CB8AC3E}">
        <p14:creationId xmlns:p14="http://schemas.microsoft.com/office/powerpoint/2010/main" val="889132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just covered what change events DSC provides,</a:t>
            </a:r>
            <a:r>
              <a:rPr lang="en-US" baseline="0" dirty="0" smtClean="0"/>
              <a:t> and how to get them. We’ve seen some good data and some places to improve.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we’ll see how Puppet reports on change in your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we’ll see how Puppet combines what it knows with the information DSC surfaces and collates it </a:t>
            </a:r>
            <a:r>
              <a:rPr lang="en-US" baseline="0" dirty="0" err="1" smtClean="0"/>
              <a:t>powerfull</a:t>
            </a:r>
            <a:r>
              <a:rPr lang="en-US" baseline="0" dirty="0" smtClean="0"/>
              <a:t> change reporting</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26</a:t>
            </a:fld>
            <a:endParaRPr lang="en-US"/>
          </a:p>
        </p:txBody>
      </p:sp>
    </p:spTree>
    <p:extLst>
      <p:ext uri="{BB962C8B-B14F-4D97-AF65-F5344CB8AC3E}">
        <p14:creationId xmlns:p14="http://schemas.microsoft.com/office/powerpoint/2010/main" val="1258332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made it this far into a talk</a:t>
            </a:r>
            <a:r>
              <a:rPr lang="en-US" baseline="0" dirty="0" smtClean="0"/>
              <a:t> at </a:t>
            </a:r>
            <a:r>
              <a:rPr lang="en-US" baseline="0" dirty="0" err="1" smtClean="0"/>
              <a:t>PuppetConf</a:t>
            </a:r>
            <a:r>
              <a:rPr lang="en-US" baseline="0" dirty="0" smtClean="0"/>
              <a:t> and haven’t done anything with Puppet yet. </a:t>
            </a:r>
            <a:r>
              <a:rPr lang="en-US" baseline="0" dirty="0" err="1" smtClean="0"/>
              <a:t>Dunno</a:t>
            </a:r>
            <a:r>
              <a:rPr lang="en-US" baseline="0" dirty="0" smtClean="0"/>
              <a:t> if that’s a good or bad thing, but I’ll found out soon enough</a:t>
            </a:r>
          </a:p>
          <a:p>
            <a:endParaRPr lang="en-US" baseline="0" dirty="0" smtClean="0"/>
          </a:p>
          <a:p>
            <a:r>
              <a:rPr lang="en-US" baseline="0" dirty="0" smtClean="0"/>
              <a:t>As with DSC, how Puppet works is a huge topic of it’s own, but fortunately there’s a wealth of documentation and support out there for you to learn Puppet.</a:t>
            </a:r>
          </a:p>
          <a:p>
            <a:endParaRPr lang="en-US" baseline="0" dirty="0" smtClean="0"/>
          </a:p>
          <a:p>
            <a:r>
              <a:rPr lang="en-US" baseline="0" dirty="0" smtClean="0"/>
              <a:t>They’ll be some links at the end of the deck to find how-</a:t>
            </a:r>
            <a:r>
              <a:rPr lang="en-US" baseline="0" dirty="0" err="1" smtClean="0"/>
              <a:t>tos</a:t>
            </a:r>
            <a:r>
              <a:rPr lang="en-US" baseline="0" dirty="0" smtClean="0"/>
              <a:t>, docs, and learning resources for Puppet.</a:t>
            </a:r>
          </a:p>
          <a:p>
            <a:endParaRPr lang="en-US" baseline="0" dirty="0" smtClean="0"/>
          </a:p>
          <a:p>
            <a:r>
              <a:rPr lang="en-US" baseline="0" dirty="0" smtClean="0"/>
              <a:t>In Short Puppet is a configuration management platform that enables you to control and enforce consistency across your environment, no matter the platform</a:t>
            </a:r>
          </a:p>
          <a:p>
            <a:endParaRPr lang="en-US" baseline="0" dirty="0" smtClean="0"/>
          </a:p>
          <a:p>
            <a:r>
              <a:rPr lang="en-US" baseline="0" dirty="0" smtClean="0"/>
              <a:t>It consists of 3 primary components:</a:t>
            </a:r>
          </a:p>
          <a:p>
            <a:endParaRPr lang="en-US" baseline="0" dirty="0" smtClean="0"/>
          </a:p>
          <a:p>
            <a:r>
              <a:rPr lang="en-US" baseline="0" dirty="0" smtClean="0"/>
              <a:t>Puppet Manifests: A DSL that lists out the things to ‘do’</a:t>
            </a:r>
          </a:p>
          <a:p>
            <a:r>
              <a:rPr lang="en-US" baseline="0" dirty="0" smtClean="0"/>
              <a:t>Puppet Modules: Ruby code that is responsible for testing and setting state on target nodes</a:t>
            </a:r>
          </a:p>
          <a:p>
            <a:r>
              <a:rPr lang="en-US" baseline="0" dirty="0" smtClean="0"/>
              <a:t>Puppet Agent</a:t>
            </a:r>
            <a:r>
              <a:rPr lang="en-US" baseline="0" dirty="0" smtClean="0">
                <a:sym typeface="Wingdings"/>
              </a:rPr>
              <a:t>: The agent installed on every host that executes the Puppet manifests</a:t>
            </a:r>
            <a:endParaRPr lang="en-US" dirty="0" smtClean="0"/>
          </a:p>
          <a:p>
            <a:endParaRPr lang="en-US" baseline="0" dirty="0" smtClean="0"/>
          </a:p>
          <a:p>
            <a:r>
              <a:rPr lang="en-US" baseline="0" dirty="0" smtClean="0"/>
              <a:t>So what does a puppet manifest look like?</a:t>
            </a: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27</a:t>
            </a:fld>
            <a:endParaRPr lang="en-US"/>
          </a:p>
        </p:txBody>
      </p:sp>
    </p:spTree>
    <p:extLst>
      <p:ext uri="{BB962C8B-B14F-4D97-AF65-F5344CB8AC3E}">
        <p14:creationId xmlns:p14="http://schemas.microsoft.com/office/powerpoint/2010/main" val="1552101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the example DSC Configuration we saw before, converted to a Puppet manifest, doing the same thing I explained earlier.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start with the class declaration, then the listing of what state should be present on the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You’ll see that the Puppet DSL is simple concise syntax that makes sense when you read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Notice also that we’re using DSC Resources directly inside our manifest. All we had to do to make that happen is to add a few letters and change a few symbols.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take the time you already invested in DSC, and build upon it with a few text edits by using puppet.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we deploy this?</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28</a:t>
            </a:fld>
            <a:endParaRPr lang="en-US"/>
          </a:p>
        </p:txBody>
      </p:sp>
    </p:spTree>
    <p:extLst>
      <p:ext uri="{BB962C8B-B14F-4D97-AF65-F5344CB8AC3E}">
        <p14:creationId xmlns:p14="http://schemas.microsoft.com/office/powerpoint/2010/main" val="197254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During a Puppet run, Puppet compares the current state of each property on each resource to the desired state for that property, as defined by the node’s catalog.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Puppet successfully compares the states and the property is already in sync (in other words, if the current state is the desired state), Puppet moves on to the next resource without noting anything.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Otherwise, it attempts some action and records an event, which appears in the report it sends to the Puppet master at the end of the run.</a:t>
            </a:r>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29</a:t>
            </a:fld>
            <a:endParaRPr lang="en-US"/>
          </a:p>
        </p:txBody>
      </p:sp>
    </p:spTree>
    <p:extLst>
      <p:ext uri="{BB962C8B-B14F-4D97-AF65-F5344CB8AC3E}">
        <p14:creationId xmlns:p14="http://schemas.microsoft.com/office/powerpoint/2010/main" val="65759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So right away, we get more information</a:t>
            </a:r>
            <a:r>
              <a:rPr lang="en-US" baseline="0" dirty="0" smtClean="0">
                <a:effectLst/>
              </a:rPr>
              <a:t> out of the box from a Puppet run than we do with DSC</a:t>
            </a:r>
          </a:p>
          <a:p>
            <a:endParaRPr lang="en-US" baseline="0" dirty="0" smtClean="0">
              <a:effectLst/>
            </a:endParaRPr>
          </a:p>
          <a:p>
            <a:r>
              <a:rPr lang="en-US" baseline="0" dirty="0" smtClean="0">
                <a:effectLst/>
              </a:rPr>
              <a:t>For the purposes of our talk though, we don’t need to cover some of them</a:t>
            </a:r>
          </a:p>
          <a:p>
            <a:endParaRPr lang="en-US" baseline="0" dirty="0" smtClean="0">
              <a:effectLst/>
            </a:endParaRPr>
          </a:p>
          <a:p>
            <a:r>
              <a:rPr lang="en-US" baseline="0" dirty="0" smtClean="0">
                <a:effectLst/>
              </a:rPr>
              <a:t>(next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30</a:t>
            </a:fld>
            <a:endParaRPr lang="en-US"/>
          </a:p>
        </p:txBody>
      </p:sp>
    </p:spTree>
    <p:extLst>
      <p:ext uri="{BB962C8B-B14F-4D97-AF65-F5344CB8AC3E}">
        <p14:creationId xmlns:p14="http://schemas.microsoft.com/office/powerpoint/2010/main" val="483691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going to talk about the importance of change reporting</a:t>
            </a:r>
          </a:p>
          <a:p>
            <a:endParaRPr lang="en-US" dirty="0" smtClean="0"/>
          </a:p>
          <a:p>
            <a:r>
              <a:rPr lang="en-US" dirty="0" smtClean="0"/>
              <a:t>Then we’re going to review how DSC tracks and reports change</a:t>
            </a:r>
          </a:p>
          <a:p>
            <a:endParaRPr lang="en-US" dirty="0" smtClean="0"/>
          </a:p>
          <a:p>
            <a:r>
              <a:rPr lang="en-US" dirty="0" smtClean="0"/>
              <a:t>Lastly we’ll see how Puppet improves</a:t>
            </a:r>
            <a:r>
              <a:rPr lang="en-US" baseline="0" dirty="0" smtClean="0"/>
              <a:t> change reporting and makes things easier</a:t>
            </a:r>
          </a:p>
          <a:p>
            <a:endParaRPr lang="en-US" baseline="0" dirty="0" smtClean="0"/>
          </a:p>
          <a:p>
            <a:r>
              <a:rPr lang="en-US" baseline="0" dirty="0" smtClean="0"/>
              <a:t>But before that</a:t>
            </a:r>
            <a:r>
              <a:rPr lang="mr-IN" baseline="0" dirty="0" smtClean="0"/>
              <a:t>…</a:t>
            </a:r>
            <a:r>
              <a:rPr lang="en-US" baseline="0" dirty="0" smtClean="0"/>
              <a:t>who am I?</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a:t>
            </a:fld>
            <a:endParaRPr lang="en-US"/>
          </a:p>
        </p:txBody>
      </p:sp>
    </p:spTree>
    <p:extLst>
      <p:ext uri="{BB962C8B-B14F-4D97-AF65-F5344CB8AC3E}">
        <p14:creationId xmlns:p14="http://schemas.microsoft.com/office/powerpoint/2010/main" val="507341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Failure -  A property was out of sync; Puppet tried to make changes, but was unsuccessful.</a:t>
            </a:r>
          </a:p>
          <a:p>
            <a:endParaRPr lang="en-US" dirty="0" smtClean="0">
              <a:effectLst/>
            </a:endParaRPr>
          </a:p>
          <a:p>
            <a:r>
              <a:rPr lang="en-US" dirty="0" smtClean="0">
                <a:effectLst/>
              </a:rPr>
              <a:t>Corrective change - Puppet found an inconsistency between the last applied catalog and a property’s configuration, and corrected the property to match the catalog</a:t>
            </a:r>
          </a:p>
          <a:p>
            <a:endParaRPr lang="en-US" dirty="0" smtClean="0">
              <a:effectLst/>
            </a:endParaRPr>
          </a:p>
          <a:p>
            <a:r>
              <a:rPr lang="en-US" dirty="0" smtClean="0">
                <a:effectLst/>
              </a:rPr>
              <a:t>Intentional change - Puppet applied catalog changes to a property.</a:t>
            </a:r>
          </a:p>
          <a:p>
            <a:endParaRPr lang="en-US" dirty="0" smtClean="0">
              <a:effectLst/>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31</a:t>
            </a:fld>
            <a:endParaRPr lang="en-US"/>
          </a:p>
        </p:txBody>
      </p:sp>
    </p:spTree>
    <p:extLst>
      <p:ext uri="{BB962C8B-B14F-4D97-AF65-F5344CB8AC3E}">
        <p14:creationId xmlns:p14="http://schemas.microsoft.com/office/powerpoint/2010/main" val="531182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Notice the part when</a:t>
            </a:r>
            <a:r>
              <a:rPr lang="en-US" baseline="0" dirty="0" smtClean="0">
                <a:effectLst/>
              </a:rPr>
              <a:t> we were talking about corrective and intentional change? I said property based?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During a Puppet run, Puppet compares the current state of each property on each resource to the desired state for that property, but also logs the change. </a:t>
            </a:r>
          </a:p>
          <a:p>
            <a:endParaRPr lang="en-US" baseline="0" dirty="0" smtClean="0">
              <a:effectLst/>
            </a:endParaRPr>
          </a:p>
          <a:p>
            <a:r>
              <a:rPr lang="en-US" baseline="0" dirty="0" smtClean="0">
                <a:effectLst/>
              </a:rPr>
              <a:t>I believe I mentioned this before, but DSC only reports whether the DSC Resource needed to change state, not what changed actually changed state inside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32</a:t>
            </a:fld>
            <a:endParaRPr lang="en-US"/>
          </a:p>
        </p:txBody>
      </p:sp>
    </p:spTree>
    <p:extLst>
      <p:ext uri="{BB962C8B-B14F-4D97-AF65-F5344CB8AC3E}">
        <p14:creationId xmlns:p14="http://schemas.microsoft.com/office/powerpoint/2010/main" val="1314207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 the work for you!</a:t>
            </a:r>
            <a:r>
              <a:rPr lang="en-US" baseline="0" dirty="0" smtClean="0"/>
              <a:t> </a:t>
            </a:r>
            <a:r>
              <a:rPr lang="en-US" dirty="0" smtClean="0"/>
              <a:t>That’s it! Presentation done, we can all go home now. Drop mic</a:t>
            </a:r>
            <a:r>
              <a:rPr lang="mr-IN" dirty="0" smtClean="0"/>
              <a:t>…</a:t>
            </a:r>
            <a:r>
              <a:rPr lang="en-US" baseline="0" dirty="0" smtClean="0"/>
              <a:t> </a:t>
            </a:r>
            <a:r>
              <a:rPr lang="en-US" dirty="0" smtClean="0"/>
              <a:t>No, not really.</a:t>
            </a:r>
          </a:p>
          <a:p>
            <a:endParaRPr lang="en-US" dirty="0" smtClean="0"/>
          </a:p>
          <a:p>
            <a:r>
              <a:rPr lang="en-US" dirty="0" smtClean="0"/>
              <a:t>So, PE</a:t>
            </a:r>
            <a:r>
              <a:rPr lang="en-US" baseline="0" dirty="0" smtClean="0"/>
              <a:t> provides a central console you can use to look at all the change events in your environment. You get the bird’s eye view and can drill down to a specific server</a:t>
            </a:r>
          </a:p>
          <a:p>
            <a:endParaRPr lang="en-US" baseline="0" dirty="0" smtClean="0"/>
          </a:p>
          <a:p>
            <a:r>
              <a:rPr lang="en-US" baseline="0" dirty="0" smtClean="0"/>
              <a:t>You get a visual representation of your entire environment’s health, or a specific server</a:t>
            </a:r>
          </a:p>
          <a:p>
            <a:endParaRPr lang="en-US" baseline="0" dirty="0" smtClean="0"/>
          </a:p>
          <a:p>
            <a:r>
              <a:rPr lang="en-US" baseline="0" dirty="0" smtClean="0"/>
              <a:t>All events are automatically logged for you and shipped to the </a:t>
            </a:r>
            <a:r>
              <a:rPr lang="en-US" baseline="0" dirty="0" err="1" smtClean="0"/>
              <a:t>PuppetDB</a:t>
            </a:r>
            <a:r>
              <a:rPr lang="en-US" baseline="0" dirty="0" smtClean="0"/>
              <a:t>, where it’s available for view in the PE console or through custom queries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33</a:t>
            </a:fld>
            <a:endParaRPr lang="en-US"/>
          </a:p>
        </p:txBody>
      </p:sp>
    </p:spTree>
    <p:extLst>
      <p:ext uri="{BB962C8B-B14F-4D97-AF65-F5344CB8AC3E}">
        <p14:creationId xmlns:p14="http://schemas.microsoft.com/office/powerpoint/2010/main" val="1664901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get a view of all the nodes in your environment, with</a:t>
            </a:r>
            <a:r>
              <a:rPr lang="en-US" baseline="0" dirty="0" smtClean="0"/>
              <a:t> status on all the different changes happening right up front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34</a:t>
            </a:fld>
            <a:endParaRPr lang="en-US"/>
          </a:p>
        </p:txBody>
      </p:sp>
    </p:spTree>
    <p:extLst>
      <p:ext uri="{BB962C8B-B14F-4D97-AF65-F5344CB8AC3E}">
        <p14:creationId xmlns:p14="http://schemas.microsoft.com/office/powerpoint/2010/main" val="214456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get an event summary page with more granular detail about each</a:t>
            </a:r>
            <a:r>
              <a:rPr lang="en-US" baseline="0" dirty="0" smtClean="0"/>
              <a:t> change. Everything is clickable to </a:t>
            </a:r>
            <a:r>
              <a:rPr lang="en-US" baseline="0" dirty="0" err="1" smtClean="0"/>
              <a:t>drilll</a:t>
            </a:r>
            <a:r>
              <a:rPr lang="en-US" baseline="0" dirty="0" smtClean="0"/>
              <a:t> down further in detail</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35</a:t>
            </a:fld>
            <a:endParaRPr lang="en-US"/>
          </a:p>
        </p:txBody>
      </p:sp>
    </p:spTree>
    <p:extLst>
      <p:ext uri="{BB962C8B-B14F-4D97-AF65-F5344CB8AC3E}">
        <p14:creationId xmlns:p14="http://schemas.microsoft.com/office/powerpoint/2010/main" val="226638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a:t>
            </a:r>
            <a:r>
              <a:rPr lang="en-US" dirty="0" err="1" smtClean="0"/>
              <a:t>exisitng</a:t>
            </a:r>
            <a:r>
              <a:rPr lang="en-US" dirty="0" smtClean="0"/>
              <a:t> to filter your information to find </a:t>
            </a:r>
            <a:r>
              <a:rPr lang="en-US" dirty="0" err="1" smtClean="0"/>
              <a:t>exatly</a:t>
            </a:r>
            <a:r>
              <a:rPr lang="en-US" baseline="0" dirty="0" smtClean="0"/>
              <a:t> what you're looking for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36</a:t>
            </a:fld>
            <a:endParaRPr lang="en-US"/>
          </a:p>
        </p:txBody>
      </p:sp>
    </p:spTree>
    <p:extLst>
      <p:ext uri="{BB962C8B-B14F-4D97-AF65-F5344CB8AC3E}">
        <p14:creationId xmlns:p14="http://schemas.microsoft.com/office/powerpoint/2010/main" val="737456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look at our</a:t>
            </a:r>
            <a:r>
              <a:rPr lang="en-US" baseline="0" dirty="0" smtClean="0"/>
              <a:t> example we </a:t>
            </a:r>
            <a:r>
              <a:rPr lang="en-US" baseline="0" dirty="0" err="1" smtClean="0"/>
              <a:t>coverd</a:t>
            </a:r>
            <a:r>
              <a:rPr lang="en-US" baseline="0" dirty="0" smtClean="0"/>
              <a:t> before in DSC but this time in a </a:t>
            </a:r>
            <a:r>
              <a:rPr lang="en-US" baseline="0" dirty="0" err="1" smtClean="0"/>
              <a:t>Pupept</a:t>
            </a:r>
            <a:r>
              <a:rPr lang="en-US" baseline="0" dirty="0" smtClean="0"/>
              <a:t> setup</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37</a:t>
            </a:fld>
            <a:endParaRPr lang="en-US"/>
          </a:p>
        </p:txBody>
      </p:sp>
    </p:spTree>
    <p:extLst>
      <p:ext uri="{BB962C8B-B14F-4D97-AF65-F5344CB8AC3E}">
        <p14:creationId xmlns:p14="http://schemas.microsoft.com/office/powerpoint/2010/main" val="183892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38</a:t>
            </a:fld>
            <a:endParaRPr lang="en-US"/>
          </a:p>
        </p:txBody>
      </p:sp>
    </p:spTree>
    <p:extLst>
      <p:ext uri="{BB962C8B-B14F-4D97-AF65-F5344CB8AC3E}">
        <p14:creationId xmlns:p14="http://schemas.microsoft.com/office/powerpoint/2010/main" val="859093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a:t>
            </a:r>
            <a:r>
              <a:rPr lang="en-US" baseline="0" dirty="0" smtClean="0"/>
              <a:t> my book is available at the table outside this room</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39</a:t>
            </a:fld>
            <a:endParaRPr lang="en-US"/>
          </a:p>
        </p:txBody>
      </p:sp>
    </p:spTree>
    <p:extLst>
      <p:ext uri="{BB962C8B-B14F-4D97-AF65-F5344CB8AC3E}">
        <p14:creationId xmlns:p14="http://schemas.microsoft.com/office/powerpoint/2010/main" val="331279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40</a:t>
            </a:fld>
            <a:endParaRPr lang="en-US"/>
          </a:p>
        </p:txBody>
      </p:sp>
    </p:spTree>
    <p:extLst>
      <p:ext uri="{BB962C8B-B14F-4D97-AF65-F5344CB8AC3E}">
        <p14:creationId xmlns:p14="http://schemas.microsoft.com/office/powerpoint/2010/main" val="186533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I’ve been working at Puppet</a:t>
            </a:r>
            <a:r>
              <a:rPr lang="en-US" baseline="0" dirty="0" smtClean="0"/>
              <a:t> now for over 2 years, on the Windows team.</a:t>
            </a:r>
          </a:p>
          <a:p>
            <a:endParaRPr lang="en-US" baseline="0" dirty="0" smtClean="0"/>
          </a:p>
          <a:p>
            <a:r>
              <a:rPr lang="en-US" baseline="0" dirty="0" smtClean="0"/>
              <a:t>In the past I’ve worked on Puppet Modules, the most recent of which has been the IIS and DSC modules.</a:t>
            </a:r>
          </a:p>
          <a:p>
            <a:endParaRPr lang="en-US" baseline="0" dirty="0" smtClean="0"/>
          </a:p>
          <a:p>
            <a:r>
              <a:rPr lang="en-US" dirty="0" smtClean="0"/>
              <a:t>I’ve also worked on the Core Agent, installer and some other</a:t>
            </a:r>
            <a:r>
              <a:rPr lang="en-US" baseline="0" dirty="0" smtClean="0"/>
              <a:t> things.</a:t>
            </a:r>
          </a:p>
          <a:p>
            <a:endParaRPr lang="en-US" baseline="0" dirty="0" smtClean="0"/>
          </a:p>
          <a:p>
            <a:r>
              <a:rPr lang="en-US" baseline="0" dirty="0" smtClean="0"/>
              <a:t>Most recently I’ve helped with the Puppet Development Kit and co-authored the Puppet </a:t>
            </a:r>
            <a:r>
              <a:rPr lang="en-US" baseline="0" dirty="0" err="1" smtClean="0"/>
              <a:t>VSCode</a:t>
            </a:r>
            <a:r>
              <a:rPr lang="en-US" baseline="0" dirty="0" smtClean="0"/>
              <a:t> extension with Glenn </a:t>
            </a:r>
            <a:r>
              <a:rPr lang="en-US" baseline="0" dirty="0" err="1" smtClean="0"/>
              <a:t>Sarti</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a:t>
            </a:fld>
            <a:endParaRPr lang="en-US"/>
          </a:p>
        </p:txBody>
      </p:sp>
    </p:spTree>
    <p:extLst>
      <p:ext uri="{BB962C8B-B14F-4D97-AF65-F5344CB8AC3E}">
        <p14:creationId xmlns:p14="http://schemas.microsoft.com/office/powerpoint/2010/main" val="324595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relevant to todays talk is</a:t>
            </a:r>
            <a:r>
              <a:rPr lang="en-US" baseline="0" dirty="0" smtClean="0"/>
              <a:t> my past experience with DSC.</a:t>
            </a:r>
          </a:p>
          <a:p>
            <a:endParaRPr lang="en-US" baseline="0" dirty="0" smtClean="0"/>
          </a:p>
          <a:p>
            <a:r>
              <a:rPr lang="en-US" baseline="0" dirty="0" smtClean="0"/>
              <a:t>I’ve been working in the industry for over 15 years, 8 of those writing Windows automation for a large managed service provider.</a:t>
            </a:r>
          </a:p>
          <a:p>
            <a:endParaRPr lang="en-US" baseline="0" dirty="0" smtClean="0"/>
          </a:p>
          <a:p>
            <a:r>
              <a:rPr lang="en-US" baseline="0" dirty="0" smtClean="0"/>
              <a:t>2 of those years I was crazy enough to use DSC to deploy apps to production, on v4.0 no less!</a:t>
            </a:r>
          </a:p>
          <a:p>
            <a:endParaRPr lang="en-US" baseline="0" dirty="0" smtClean="0"/>
          </a:p>
          <a:p>
            <a:r>
              <a:rPr lang="en-US" baseline="0" dirty="0" smtClean="0"/>
              <a:t>From those experiences I wrote a book called Learning PowerShell DSC, which is in it’s second edition. At the end of the talk they’ll be a some copies of my book outside this room</a:t>
            </a:r>
          </a:p>
        </p:txBody>
      </p:sp>
      <p:sp>
        <p:nvSpPr>
          <p:cNvPr id="4" name="Slide Number Placeholder 3"/>
          <p:cNvSpPr>
            <a:spLocks noGrp="1"/>
          </p:cNvSpPr>
          <p:nvPr>
            <p:ph type="sldNum" sz="quarter" idx="10"/>
          </p:nvPr>
        </p:nvSpPr>
        <p:spPr/>
        <p:txBody>
          <a:bodyPr/>
          <a:lstStyle/>
          <a:p>
            <a:fld id="{383C3CA7-EEE6-F342-88A0-E0648D4D46AC}" type="slidenum">
              <a:rPr lang="en-US" smtClean="0"/>
              <a:t>5</a:t>
            </a:fld>
            <a:endParaRPr lang="en-US"/>
          </a:p>
        </p:txBody>
      </p:sp>
    </p:spTree>
    <p:extLst>
      <p:ext uri="{BB962C8B-B14F-4D97-AF65-F5344CB8AC3E}">
        <p14:creationId xmlns:p14="http://schemas.microsoft.com/office/powerpoint/2010/main" val="62978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 hands, how many of you are have used DSC before? Using Puppet?</a:t>
            </a:r>
            <a:r>
              <a:rPr lang="en-US" baseline="0" dirty="0" smtClean="0"/>
              <a:t> Using Puppet and DSC?</a:t>
            </a:r>
          </a:p>
          <a:p>
            <a:endParaRPr lang="en-US" baseline="0" dirty="0" smtClean="0"/>
          </a:p>
          <a:p>
            <a:r>
              <a:rPr lang="en-US" baseline="0" dirty="0" smtClean="0"/>
              <a:t>Well, that was a good showing, most/some/everyone here has used Puppet and/or DSC in some form or fashion.</a:t>
            </a:r>
          </a:p>
          <a:p>
            <a:endParaRPr lang="en-US" baseline="0" dirty="0" smtClean="0"/>
          </a:p>
          <a:p>
            <a:r>
              <a:rPr lang="en-US" baseline="0" dirty="0" smtClean="0"/>
              <a:t>So you probably know Puppet and DSC are great for ensuring a desired state (see what I did there?) on servers, but why is that important?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6</a:t>
            </a:fld>
            <a:endParaRPr lang="en-US"/>
          </a:p>
        </p:txBody>
      </p:sp>
    </p:spTree>
    <p:extLst>
      <p:ext uri="{BB962C8B-B14F-4D97-AF65-F5344CB8AC3E}">
        <p14:creationId xmlns:p14="http://schemas.microsoft.com/office/powerpoint/2010/main" val="1991849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You’re here at this conference, so you know </a:t>
            </a:r>
            <a:r>
              <a:rPr lang="en-US" sz="1200" b="0" i="0" kern="1200" dirty="0" smtClean="0">
                <a:solidFill>
                  <a:schemeClr val="tx1"/>
                </a:solidFill>
                <a:effectLst/>
                <a:latin typeface="+mn-lt"/>
                <a:ea typeface="+mn-ea"/>
                <a:cs typeface="+mn-cs"/>
              </a:rPr>
              <a:t>DevOps practices and Continuous Delivery reduce the risk of change by making many small, incremental changes instead of a few “big bang” changes.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Changing more often exercises and proves your ability to test and successfully push out changes environment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forces you to automate and streamline these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a:t>
            </a:r>
            <a:r>
              <a:rPr lang="en-US" sz="1200" b="0" i="0" kern="1200" baseline="0" dirty="0" smtClean="0">
                <a:solidFill>
                  <a:schemeClr val="tx1"/>
                </a:solidFill>
                <a:effectLst/>
                <a:latin typeface="+mn-lt"/>
                <a:ea typeface="+mn-ea"/>
                <a:cs typeface="+mn-cs"/>
              </a:rPr>
              <a:t>How do you know those changes are successful? How do you know what you intended to do, was done?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Detecting and managing change, then collating that into digestible information you can do something with answers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7</a:t>
            </a:fld>
            <a:endParaRPr lang="en-US"/>
          </a:p>
        </p:txBody>
      </p:sp>
    </p:spTree>
    <p:extLst>
      <p:ext uri="{BB962C8B-B14F-4D97-AF65-F5344CB8AC3E}">
        <p14:creationId xmlns:p14="http://schemas.microsoft.com/office/powerpoint/2010/main" val="144967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 our world, we measure IT performance along two main dimensions: throughput of code and stability of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3C3CA7-EEE6-F342-88A0-E0648D4D46AC}" type="slidenum">
              <a:rPr lang="en-US" smtClean="0"/>
              <a:t>8</a:t>
            </a:fld>
            <a:endParaRPr lang="en-US"/>
          </a:p>
        </p:txBody>
      </p:sp>
    </p:spTree>
    <p:extLst>
      <p:ext uri="{BB962C8B-B14F-4D97-AF65-F5344CB8AC3E}">
        <p14:creationId xmlns:p14="http://schemas.microsoft.com/office/powerpoint/2010/main" val="175647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You don’t have to take my word for it about tracking change. </a:t>
            </a:r>
            <a:r>
              <a:rPr lang="en-US" sz="1200" b="0" kern="1200" dirty="0" smtClean="0">
                <a:solidFill>
                  <a:schemeClr val="tx1"/>
                </a:solidFill>
                <a:effectLst/>
                <a:latin typeface="+mn-lt"/>
                <a:ea typeface="+mn-ea"/>
                <a:cs typeface="+mn-cs"/>
              </a:rPr>
              <a:t>Have you heard of the State of DevOps Report</a:t>
            </a:r>
            <a:r>
              <a:rPr lang="en-US" sz="1200" b="0" kern="1200" baseline="0" dirty="0" smtClean="0">
                <a:solidFill>
                  <a:schemeClr val="tx1"/>
                </a:solidFill>
                <a:effectLst/>
                <a:latin typeface="+mn-lt"/>
                <a:ea typeface="+mn-ea"/>
                <a:cs typeface="+mn-cs"/>
              </a:rPr>
              <a:t> Puppet does?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 the report</a:t>
            </a:r>
            <a:r>
              <a:rPr lang="en-US" sz="1200" b="0" kern="1200" baseline="0" dirty="0" smtClean="0">
                <a:solidFill>
                  <a:schemeClr val="tx1"/>
                </a:solidFill>
                <a:effectLst/>
                <a:latin typeface="+mn-lt"/>
                <a:ea typeface="+mn-ea"/>
                <a:cs typeface="+mn-cs"/>
              </a:rPr>
              <a:t> we found: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Throughput is measured by how frequently a team is able to deploy code and how fast it can move from committing code to deploying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Stability is measured by how quickly the system can recover from downtime and how many changes succeed, versus how many fail. </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9</a:t>
            </a:fld>
            <a:endParaRPr lang="en-US"/>
          </a:p>
        </p:txBody>
      </p:sp>
    </p:spTree>
    <p:extLst>
      <p:ext uri="{BB962C8B-B14F-4D97-AF65-F5344CB8AC3E}">
        <p14:creationId xmlns:p14="http://schemas.microsoft.com/office/powerpoint/2010/main" val="208889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TOTAL DARK">
    <p:bg>
      <p:bgPr>
        <a:solidFill>
          <a:schemeClr val="tx1"/>
        </a:solidFill>
        <a:effectLst/>
      </p:bgPr>
    </p:bg>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91115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86167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AG Dark Conf">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066833"/>
            <a:ext cx="9144000" cy="1846809"/>
          </a:xfrm>
        </p:spPr>
        <p:txBody>
          <a:bodyPr wrap="square" lIns="2011680" tIns="0" bIns="0" anchor="b" anchorCtr="0">
            <a:noAutofit/>
          </a:bodyPr>
          <a:lstStyle>
            <a:lvl1pPr>
              <a:lnSpc>
                <a:spcPct val="90000"/>
              </a:lnSpc>
              <a:defRPr sz="3200" baseline="0">
                <a:solidFill>
                  <a:schemeClr val="bg1"/>
                </a:solidFill>
              </a:defRPr>
            </a:lvl1pPr>
          </a:lstStyle>
          <a:p>
            <a:r>
              <a:rPr lang="en-US" dirty="0" smtClean="0"/>
              <a:t>Click to edit Master title style </a:t>
            </a:r>
            <a:br>
              <a:rPr lang="en-US" dirty="0" smtClean="0"/>
            </a:br>
            <a:r>
              <a:rPr lang="en-US" dirty="0" smtClean="0"/>
              <a:t>maybe it goes to two lines </a:t>
            </a:r>
            <a:br>
              <a:rPr lang="en-US" dirty="0" smtClean="0"/>
            </a:br>
            <a:r>
              <a:rPr lang="en-US" dirty="0" smtClean="0"/>
              <a:t>maybe it goes to three lines or four.</a:t>
            </a:r>
            <a:endParaRPr lang="en-US" dirty="0"/>
          </a:p>
        </p:txBody>
      </p:sp>
      <p:sp>
        <p:nvSpPr>
          <p:cNvPr id="3" name="Subtitle 2"/>
          <p:cNvSpPr>
            <a:spLocks noGrp="1"/>
          </p:cNvSpPr>
          <p:nvPr>
            <p:ph type="subTitle" idx="1"/>
          </p:nvPr>
        </p:nvSpPr>
        <p:spPr>
          <a:xfrm>
            <a:off x="0" y="2913642"/>
            <a:ext cx="9144000" cy="553998"/>
          </a:xfrm>
        </p:spPr>
        <p:txBody>
          <a:bodyPr wrap="square" lIns="2011680" tIns="137160">
            <a:spAutoFit/>
          </a:bodyPr>
          <a:lstStyle>
            <a:lvl1pPr marL="0" indent="0" algn="l">
              <a:lnSpc>
                <a:spcPct val="100000"/>
              </a:lnSpc>
              <a:buNone/>
              <a:defRPr sz="24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104931" y="3251742"/>
            <a:ext cx="2031897" cy="1791379"/>
          </a:xfrm>
          <a:prstGeom prst="rect">
            <a:avLst/>
          </a:prstGeom>
          <a:noFill/>
          <a:ln>
            <a:noFill/>
          </a:ln>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104" y="202937"/>
            <a:ext cx="1854161" cy="673988"/>
          </a:xfrm>
          <a:prstGeom prst="rect">
            <a:avLst/>
          </a:prstGeom>
        </p:spPr>
      </p:pic>
      <p:sp>
        <p:nvSpPr>
          <p:cNvPr id="5" name="Text Placeholder 4"/>
          <p:cNvSpPr>
            <a:spLocks noGrp="1"/>
          </p:cNvSpPr>
          <p:nvPr>
            <p:ph type="body" sz="quarter" idx="10" hasCustomPrompt="1"/>
          </p:nvPr>
        </p:nvSpPr>
        <p:spPr>
          <a:xfrm>
            <a:off x="0" y="3467640"/>
            <a:ext cx="9144000" cy="669331"/>
          </a:xfrm>
        </p:spPr>
        <p:txBody>
          <a:bodyPr lIns="2011680" tIns="0">
            <a:normAutofit/>
          </a:bodyPr>
          <a:lstStyle>
            <a:lvl1pPr>
              <a:spcAft>
                <a:spcPts val="0"/>
              </a:spcAft>
              <a:defRPr sz="1600" b="0">
                <a:solidFill>
                  <a:schemeClr val="accent1"/>
                </a:solidFill>
              </a:defRPr>
            </a:lvl1pPr>
          </a:lstStyle>
          <a:p>
            <a:r>
              <a:rPr lang="en-US" dirty="0" smtClean="0"/>
              <a:t>Occupation</a:t>
            </a:r>
            <a:br>
              <a:rPr lang="en-US" dirty="0" smtClean="0"/>
            </a:br>
            <a:r>
              <a:rPr lang="en-US" dirty="0" smtClean="0"/>
              <a:t>Company</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866" r:id="rId4"/>
    <p:sldLayoutId id="2147483660" r:id="rId5"/>
    <p:sldLayoutId id="2147483826" r:id="rId6"/>
    <p:sldLayoutId id="2147483863" r:id="rId7"/>
    <p:sldLayoutId id="2147483827" r:id="rId8"/>
    <p:sldLayoutId id="2147483828" r:id="rId9"/>
    <p:sldLayoutId id="2147483824" r:id="rId10"/>
    <p:sldLayoutId id="2147483825" r:id="rId11"/>
    <p:sldLayoutId id="2147483865" r:id="rId12"/>
    <p:sldLayoutId id="2147483848" r:id="rId13"/>
    <p:sldLayoutId id="2147483850" r:id="rId14"/>
    <p:sldLayoutId id="2147483841" r:id="rId15"/>
    <p:sldLayoutId id="2147483829" r:id="rId16"/>
    <p:sldLayoutId id="2147483830" r:id="rId17"/>
    <p:sldLayoutId id="2147483846" r:id="rId18"/>
    <p:sldLayoutId id="2147483847" r:id="rId19"/>
    <p:sldLayoutId id="2147483844" r:id="rId20"/>
    <p:sldLayoutId id="2147483845" r:id="rId21"/>
    <p:sldLayoutId id="2147483832" r:id="rId22"/>
    <p:sldLayoutId id="2147483837" r:id="rId23"/>
    <p:sldLayoutId id="2147483851" r:id="rId24"/>
    <p:sldLayoutId id="2147483833" r:id="rId25"/>
    <p:sldLayoutId id="2147483862" r:id="rId26"/>
    <p:sldLayoutId id="2147483835" r:id="rId27"/>
    <p:sldLayoutId id="2147483861" r:id="rId28"/>
    <p:sldLayoutId id="2147483853" r:id="rId29"/>
    <p:sldLayoutId id="2147483840" r:id="rId30"/>
    <p:sldLayoutId id="2147483842" r:id="rId31"/>
    <p:sldLayoutId id="2147483843" r:id="rId32"/>
    <p:sldLayoutId id="2147483684" r:id="rId33"/>
    <p:sldLayoutId id="2147483689" r:id="rId34"/>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pogran/presentations/puppetconf/puppetconf2017" TargetMode="External"/><Relationship Id="rId4" Type="http://schemas.openxmlformats.org/officeDocument/2006/relationships/hyperlink" Target="https://puppet.com/blog/how-get-started-puppet-beginners-guide" TargetMode="External"/><Relationship Id="rId5" Type="http://schemas.openxmlformats.org/officeDocument/2006/relationships/hyperlink" Target="https://puppet.com/blog-tags/windows" TargetMode="External"/><Relationship Id="rId6" Type="http://schemas.openxmlformats.org/officeDocument/2006/relationships/hyperlink" Target="https://youtu.be/9A2-_nPrqfs" TargetMode="Externa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jamespogran.com/" TargetMode="External"/><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665" y="1787237"/>
            <a:ext cx="4240116" cy="1541282"/>
          </a:xfrm>
          <a:prstGeom prst="rect">
            <a:avLst/>
          </a:prstGeom>
        </p:spPr>
      </p:pic>
    </p:spTree>
    <p:extLst>
      <p:ext uri="{BB962C8B-B14F-4D97-AF65-F5344CB8AC3E}">
        <p14:creationId xmlns:p14="http://schemas.microsoft.com/office/powerpoint/2010/main" val="1016298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3" descr="nov-2015-marketing-2-103.jpg"/>
          <p:cNvPicPr>
            <a:picLocks noGrp="1" noChangeAspect="1"/>
          </p:cNvPicPr>
          <p:nvPr>
            <p:ph type="pic" sz="quarter" idx="17"/>
          </p:nvPr>
        </p:nvPicPr>
        <p:blipFill>
          <a:blip r:embed="rId3">
            <a:alphaModFix amt="30000"/>
            <a:extLst>
              <a:ext uri="{28A0092B-C50C-407E-A947-70E740481C1C}">
                <a14:useLocalDpi xmlns:a14="http://schemas.microsoft.com/office/drawing/2010/main" val="0"/>
              </a:ext>
            </a:extLst>
          </a:blip>
          <a:srcRect t="7724" b="7724"/>
          <a:stretch>
            <a:fillRect/>
          </a:stretch>
        </p:blipFill>
        <p:spPr/>
      </p:pic>
      <p:grpSp>
        <p:nvGrpSpPr>
          <p:cNvPr id="3" name="Group 2"/>
          <p:cNvGrpSpPr/>
          <p:nvPr/>
        </p:nvGrpSpPr>
        <p:grpSpPr>
          <a:xfrm>
            <a:off x="-160425" y="699366"/>
            <a:ext cx="4945785" cy="3487699"/>
            <a:chOff x="-160425" y="699366"/>
            <a:chExt cx="4945785" cy="3487699"/>
          </a:xfrm>
        </p:grpSpPr>
        <p:sp>
          <p:nvSpPr>
            <p:cNvPr id="4" name="TextBox 3"/>
            <p:cNvSpPr txBox="1"/>
            <p:nvPr/>
          </p:nvSpPr>
          <p:spPr>
            <a:xfrm>
              <a:off x="479180" y="2771293"/>
              <a:ext cx="4306180" cy="892552"/>
            </a:xfrm>
            <a:prstGeom prst="rect">
              <a:avLst/>
            </a:prstGeom>
            <a:noFill/>
          </p:spPr>
          <p:txBody>
            <a:bodyPr wrap="square" rtlCol="0">
              <a:spAutoFit/>
            </a:bodyPr>
            <a:lstStyle/>
            <a:p>
              <a:pPr lvl="0"/>
              <a:r>
                <a:rPr lang="en-US" sz="2600" b="1" dirty="0" smtClean="0">
                  <a:solidFill>
                    <a:schemeClr val="bg1"/>
                  </a:solidFill>
                  <a:cs typeface="Arial"/>
                  <a:sym typeface="Helvetica Neue"/>
                </a:rPr>
                <a:t>More frequent</a:t>
              </a:r>
            </a:p>
            <a:p>
              <a:pPr lvl="0"/>
              <a:r>
                <a:rPr lang="en-US" sz="2600" b="1" dirty="0" smtClean="0">
                  <a:solidFill>
                    <a:schemeClr val="bg1"/>
                  </a:solidFill>
                  <a:cs typeface="Arial"/>
                  <a:sym typeface="Helvetica Neue"/>
                </a:rPr>
                <a:t>Code deployments</a:t>
              </a:r>
            </a:p>
          </p:txBody>
        </p:sp>
        <p:sp>
          <p:nvSpPr>
            <p:cNvPr id="5" name="TextBox 4"/>
            <p:cNvSpPr txBox="1"/>
            <p:nvPr/>
          </p:nvSpPr>
          <p:spPr>
            <a:xfrm>
              <a:off x="-160425" y="699366"/>
              <a:ext cx="4256507" cy="2400657"/>
            </a:xfrm>
            <a:prstGeom prst="rect">
              <a:avLst/>
            </a:prstGeom>
            <a:noFill/>
          </p:spPr>
          <p:txBody>
            <a:bodyPr wrap="square" rtlCol="0">
              <a:spAutoFit/>
            </a:bodyPr>
            <a:lstStyle/>
            <a:p>
              <a:pPr algn="ctr"/>
              <a:r>
                <a:rPr lang="en-US" sz="15000" b="1" kern="0" spc="-610" dirty="0" smtClean="0">
                  <a:solidFill>
                    <a:srgbClr val="FFAD1A"/>
                  </a:solidFill>
                </a:rPr>
                <a:t>46x</a:t>
              </a:r>
            </a:p>
          </p:txBody>
        </p:sp>
        <p:sp>
          <p:nvSpPr>
            <p:cNvPr id="6" name="TextBox 5"/>
            <p:cNvSpPr txBox="1"/>
            <p:nvPr/>
          </p:nvSpPr>
          <p:spPr>
            <a:xfrm>
              <a:off x="479180" y="3663845"/>
              <a:ext cx="4306180" cy="523220"/>
            </a:xfrm>
            <a:prstGeom prst="rect">
              <a:avLst/>
            </a:prstGeom>
            <a:noFill/>
          </p:spPr>
          <p:txBody>
            <a:bodyPr wrap="square" rtlCol="0">
              <a:spAutoFit/>
            </a:bodyPr>
            <a:lstStyle/>
            <a:p>
              <a:pPr lvl="0"/>
              <a:r>
                <a:rPr lang="en-US" sz="1400" b="1" dirty="0" smtClean="0">
                  <a:solidFill>
                    <a:schemeClr val="bg1"/>
                  </a:solidFill>
                  <a:cs typeface="Arial"/>
                  <a:sym typeface="Helvetica Neue"/>
                </a:rPr>
                <a:t>That’s the difference between multiple </a:t>
              </a:r>
              <a:br>
                <a:rPr lang="en-US" sz="1400" b="1" dirty="0" smtClean="0">
                  <a:solidFill>
                    <a:schemeClr val="bg1"/>
                  </a:solidFill>
                  <a:cs typeface="Arial"/>
                  <a:sym typeface="Helvetica Neue"/>
                </a:rPr>
              </a:br>
              <a:r>
                <a:rPr lang="en-US" sz="1400" b="1" dirty="0" smtClean="0">
                  <a:solidFill>
                    <a:schemeClr val="bg1"/>
                  </a:solidFill>
                  <a:cs typeface="Arial"/>
                  <a:sym typeface="Helvetica Neue"/>
                </a:rPr>
                <a:t>times per day and once a week or less.</a:t>
              </a:r>
            </a:p>
          </p:txBody>
        </p:sp>
      </p:grpSp>
      <p:grpSp>
        <p:nvGrpSpPr>
          <p:cNvPr id="7" name="Group 6"/>
          <p:cNvGrpSpPr/>
          <p:nvPr/>
        </p:nvGrpSpPr>
        <p:grpSpPr>
          <a:xfrm>
            <a:off x="4441522" y="709526"/>
            <a:ext cx="4357038" cy="3477539"/>
            <a:chOff x="4441522" y="709526"/>
            <a:chExt cx="4357038" cy="3477539"/>
          </a:xfrm>
        </p:grpSpPr>
        <p:sp>
          <p:nvSpPr>
            <p:cNvPr id="8" name="TextBox 7"/>
            <p:cNvSpPr txBox="1"/>
            <p:nvPr/>
          </p:nvSpPr>
          <p:spPr>
            <a:xfrm>
              <a:off x="4492380" y="2771293"/>
              <a:ext cx="4306180" cy="1292662"/>
            </a:xfrm>
            <a:prstGeom prst="rect">
              <a:avLst/>
            </a:prstGeom>
            <a:noFill/>
          </p:spPr>
          <p:txBody>
            <a:bodyPr wrap="square" rtlCol="0">
              <a:spAutoFit/>
            </a:bodyPr>
            <a:lstStyle/>
            <a:p>
              <a:pPr lvl="0"/>
              <a:r>
                <a:rPr lang="en-US" sz="2600" b="1" dirty="0" smtClean="0">
                  <a:solidFill>
                    <a:schemeClr val="bg1"/>
                  </a:solidFill>
                  <a:cs typeface="Arial"/>
                  <a:sym typeface="Helvetica Neue"/>
                </a:rPr>
                <a:t>Faster </a:t>
              </a:r>
              <a:r>
                <a:rPr lang="en-US" sz="2600" b="1" dirty="0">
                  <a:solidFill>
                    <a:schemeClr val="bg1"/>
                  </a:solidFill>
                  <a:cs typeface="Arial"/>
                  <a:sym typeface="Helvetica Neue"/>
                </a:rPr>
                <a:t>lead time from commit to deploy</a:t>
              </a:r>
              <a:endParaRPr lang="en-US" sz="2600" b="1" dirty="0" smtClean="0">
                <a:solidFill>
                  <a:schemeClr val="bg1"/>
                </a:solidFill>
                <a:cs typeface="Arial"/>
                <a:sym typeface="Helvetica Neue"/>
              </a:endParaRPr>
            </a:p>
          </p:txBody>
        </p:sp>
        <p:sp>
          <p:nvSpPr>
            <p:cNvPr id="9" name="TextBox 8"/>
            <p:cNvSpPr txBox="1"/>
            <p:nvPr/>
          </p:nvSpPr>
          <p:spPr>
            <a:xfrm>
              <a:off x="4441522" y="709526"/>
              <a:ext cx="4256507" cy="2400657"/>
            </a:xfrm>
            <a:prstGeom prst="rect">
              <a:avLst/>
            </a:prstGeom>
            <a:noFill/>
          </p:spPr>
          <p:txBody>
            <a:bodyPr wrap="square" rtlCol="0">
              <a:spAutoFit/>
            </a:bodyPr>
            <a:lstStyle/>
            <a:p>
              <a:pPr algn="ctr"/>
              <a:r>
                <a:rPr lang="en-US" sz="15000" b="1" kern="0" spc="-500" dirty="0" smtClean="0">
                  <a:solidFill>
                    <a:srgbClr val="FFAD1A"/>
                  </a:solidFill>
                </a:rPr>
                <a:t>44</a:t>
              </a:r>
              <a:r>
                <a:rPr lang="en-US" sz="15000" b="1" kern="0" spc="-610" dirty="0" smtClean="0">
                  <a:solidFill>
                    <a:srgbClr val="FFAD1A"/>
                  </a:solidFill>
                </a:rPr>
                <a:t>0x</a:t>
              </a:r>
            </a:p>
          </p:txBody>
        </p:sp>
        <p:sp>
          <p:nvSpPr>
            <p:cNvPr id="10" name="TextBox 9"/>
            <p:cNvSpPr txBox="1"/>
            <p:nvPr/>
          </p:nvSpPr>
          <p:spPr>
            <a:xfrm>
              <a:off x="4492380" y="3663845"/>
              <a:ext cx="4306180" cy="523220"/>
            </a:xfrm>
            <a:prstGeom prst="rect">
              <a:avLst/>
            </a:prstGeom>
            <a:noFill/>
          </p:spPr>
          <p:txBody>
            <a:bodyPr wrap="square" rtlCol="0">
              <a:spAutoFit/>
            </a:bodyPr>
            <a:lstStyle/>
            <a:p>
              <a:pPr lvl="0"/>
              <a:r>
                <a:rPr lang="en-US" sz="1400" b="1" dirty="0">
                  <a:solidFill>
                    <a:schemeClr val="bg1"/>
                  </a:solidFill>
                  <a:cs typeface="Arial"/>
                  <a:sym typeface="Helvetica Neue"/>
                </a:rPr>
                <a:t>That’s the difference between less </a:t>
              </a:r>
              <a:r>
                <a:rPr lang="en-US" sz="1400" b="1" dirty="0" smtClean="0">
                  <a:solidFill>
                    <a:schemeClr val="bg1"/>
                  </a:solidFill>
                  <a:cs typeface="Arial"/>
                  <a:sym typeface="Helvetica Neue"/>
                </a:rPr>
                <a:t>than</a:t>
              </a:r>
              <a:br>
                <a:rPr lang="en-US" sz="1400" b="1" dirty="0" smtClean="0">
                  <a:solidFill>
                    <a:schemeClr val="bg1"/>
                  </a:solidFill>
                  <a:cs typeface="Arial"/>
                  <a:sym typeface="Helvetica Neue"/>
                </a:rPr>
              </a:br>
              <a:r>
                <a:rPr lang="en-US" sz="1400" b="1" dirty="0" smtClean="0">
                  <a:solidFill>
                    <a:schemeClr val="bg1"/>
                  </a:solidFill>
                  <a:cs typeface="Arial"/>
                  <a:sym typeface="Helvetica Neue"/>
                </a:rPr>
                <a:t>an </a:t>
              </a:r>
              <a:r>
                <a:rPr lang="en-US" sz="1400" b="1" dirty="0">
                  <a:solidFill>
                    <a:schemeClr val="bg1"/>
                  </a:solidFill>
                  <a:cs typeface="Arial"/>
                  <a:sym typeface="Helvetica Neue"/>
                </a:rPr>
                <a:t>hour and more than a week.</a:t>
              </a:r>
            </a:p>
          </p:txBody>
        </p:sp>
      </p:grpSp>
      <p:pic>
        <p:nvPicPr>
          <p:cNvPr id="12" name="Shape 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ext uri="{BB962C8B-B14F-4D97-AF65-F5344CB8AC3E}">
        <p14:creationId xmlns:p14="http://schemas.microsoft.com/office/powerpoint/2010/main" val="1682220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3"/>
          <p:cNvPicPr>
            <a:picLocks noGrp="1" noChangeAspect="1"/>
          </p:cNvPicPr>
          <p:nvPr>
            <p:ph type="pic" sz="quarter" idx="17"/>
          </p:nvPr>
        </p:nvPicPr>
        <p:blipFill rotWithShape="1">
          <a:blip r:embed="rId3">
            <a:alphaModFix amt="30000"/>
            <a:extLst>
              <a:ext uri="{28A0092B-C50C-407E-A947-70E740481C1C}">
                <a14:useLocalDpi xmlns:a14="http://schemas.microsoft.com/office/drawing/2010/main" val="0"/>
              </a:ext>
            </a:extLst>
          </a:blip>
          <a:srcRect t="7712" b="7712"/>
          <a:stretch/>
        </p:blipFill>
        <p:spPr/>
      </p:pic>
      <p:pic>
        <p:nvPicPr>
          <p:cNvPr id="12" name="Shape 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grpSp>
        <p:nvGrpSpPr>
          <p:cNvPr id="13" name="Group 12"/>
          <p:cNvGrpSpPr/>
          <p:nvPr/>
        </p:nvGrpSpPr>
        <p:grpSpPr>
          <a:xfrm>
            <a:off x="-121920" y="699366"/>
            <a:ext cx="4945785" cy="3487699"/>
            <a:chOff x="-160425" y="699366"/>
            <a:chExt cx="4945785" cy="3487699"/>
          </a:xfrm>
        </p:grpSpPr>
        <p:sp>
          <p:nvSpPr>
            <p:cNvPr id="15" name="TextBox 14"/>
            <p:cNvSpPr txBox="1"/>
            <p:nvPr/>
          </p:nvSpPr>
          <p:spPr>
            <a:xfrm>
              <a:off x="-160425" y="699366"/>
              <a:ext cx="4256507" cy="2400657"/>
            </a:xfrm>
            <a:prstGeom prst="rect">
              <a:avLst/>
            </a:prstGeom>
            <a:noFill/>
          </p:spPr>
          <p:txBody>
            <a:bodyPr wrap="square" rtlCol="0">
              <a:spAutoFit/>
            </a:bodyPr>
            <a:lstStyle/>
            <a:p>
              <a:pPr algn="ctr"/>
              <a:r>
                <a:rPr lang="en-US" sz="15000" b="1" kern="0" spc="-610" dirty="0" smtClean="0">
                  <a:solidFill>
                    <a:srgbClr val="FFAD1A"/>
                  </a:solidFill>
                </a:rPr>
                <a:t>96x</a:t>
              </a:r>
            </a:p>
          </p:txBody>
        </p:sp>
        <p:sp>
          <p:nvSpPr>
            <p:cNvPr id="14" name="TextBox 13"/>
            <p:cNvSpPr txBox="1"/>
            <p:nvPr/>
          </p:nvSpPr>
          <p:spPr>
            <a:xfrm>
              <a:off x="479180" y="2771293"/>
              <a:ext cx="4306180" cy="892552"/>
            </a:xfrm>
            <a:prstGeom prst="rect">
              <a:avLst/>
            </a:prstGeom>
            <a:noFill/>
          </p:spPr>
          <p:txBody>
            <a:bodyPr wrap="square" rtlCol="0">
              <a:spAutoFit/>
            </a:bodyPr>
            <a:lstStyle/>
            <a:p>
              <a:pPr lvl="0"/>
              <a:r>
                <a:rPr lang="en-US" sz="2600" b="1" dirty="0">
                  <a:solidFill>
                    <a:schemeClr val="bg1"/>
                  </a:solidFill>
                  <a:cs typeface="Arial"/>
                  <a:sym typeface="Helvetica Neue"/>
                </a:rPr>
                <a:t>faster mean time to recover from downtime</a:t>
              </a:r>
              <a:endParaRPr lang="en-US" sz="2600" b="1" dirty="0" smtClean="0">
                <a:solidFill>
                  <a:schemeClr val="bg1"/>
                </a:solidFill>
                <a:cs typeface="Arial"/>
                <a:sym typeface="Helvetica Neue"/>
              </a:endParaRPr>
            </a:p>
          </p:txBody>
        </p:sp>
        <p:sp>
          <p:nvSpPr>
            <p:cNvPr id="16" name="TextBox 15"/>
            <p:cNvSpPr txBox="1"/>
            <p:nvPr/>
          </p:nvSpPr>
          <p:spPr>
            <a:xfrm>
              <a:off x="479180" y="3663845"/>
              <a:ext cx="4306180" cy="523220"/>
            </a:xfrm>
            <a:prstGeom prst="rect">
              <a:avLst/>
            </a:prstGeom>
            <a:noFill/>
          </p:spPr>
          <p:txBody>
            <a:bodyPr wrap="square" rtlCol="0">
              <a:spAutoFit/>
            </a:bodyPr>
            <a:lstStyle/>
            <a:p>
              <a:pPr lvl="0"/>
              <a:r>
                <a:rPr lang="en-US" sz="1400" b="1" dirty="0">
                  <a:solidFill>
                    <a:schemeClr val="bg1"/>
                  </a:solidFill>
                  <a:cs typeface="Arial"/>
                  <a:sym typeface="Helvetica Neue"/>
                </a:rPr>
                <a:t>That means high performers recover </a:t>
              </a:r>
              <a:r>
                <a:rPr lang="en-US" sz="1400" b="1" dirty="0" smtClean="0">
                  <a:solidFill>
                    <a:schemeClr val="bg1"/>
                  </a:solidFill>
                  <a:cs typeface="Arial"/>
                  <a:sym typeface="Helvetica Neue"/>
                </a:rPr>
                <a:t>in</a:t>
              </a:r>
              <a:br>
                <a:rPr lang="en-US" sz="1400" b="1" dirty="0" smtClean="0">
                  <a:solidFill>
                    <a:schemeClr val="bg1"/>
                  </a:solidFill>
                  <a:cs typeface="Arial"/>
                  <a:sym typeface="Helvetica Neue"/>
                </a:rPr>
              </a:br>
              <a:r>
                <a:rPr lang="en-US" sz="1400" b="1" dirty="0" smtClean="0">
                  <a:solidFill>
                    <a:schemeClr val="bg1"/>
                  </a:solidFill>
                  <a:cs typeface="Arial"/>
                  <a:sym typeface="Helvetica Neue"/>
                </a:rPr>
                <a:t>less than </a:t>
              </a:r>
              <a:r>
                <a:rPr lang="en-US" sz="1400" b="1" dirty="0">
                  <a:solidFill>
                    <a:schemeClr val="bg1"/>
                  </a:solidFill>
                  <a:cs typeface="Arial"/>
                  <a:sym typeface="Helvetica Neue"/>
                </a:rPr>
                <a:t>an hour instead of several days.</a:t>
              </a:r>
              <a:endParaRPr lang="en-US" sz="1400" b="1" dirty="0" smtClean="0">
                <a:solidFill>
                  <a:schemeClr val="bg1"/>
                </a:solidFill>
                <a:cs typeface="Arial"/>
                <a:sym typeface="Helvetica Neue"/>
              </a:endParaRPr>
            </a:p>
          </p:txBody>
        </p:sp>
      </p:grpSp>
      <p:grpSp>
        <p:nvGrpSpPr>
          <p:cNvPr id="17" name="Group 16"/>
          <p:cNvGrpSpPr/>
          <p:nvPr/>
        </p:nvGrpSpPr>
        <p:grpSpPr>
          <a:xfrm>
            <a:off x="4238322" y="699366"/>
            <a:ext cx="4702478" cy="3692983"/>
            <a:chOff x="4096082" y="709526"/>
            <a:chExt cx="4702478" cy="3692983"/>
          </a:xfrm>
        </p:grpSpPr>
        <p:sp>
          <p:nvSpPr>
            <p:cNvPr id="19" name="TextBox 18"/>
            <p:cNvSpPr txBox="1"/>
            <p:nvPr/>
          </p:nvSpPr>
          <p:spPr>
            <a:xfrm>
              <a:off x="4096082" y="709526"/>
              <a:ext cx="2928899" cy="2400657"/>
            </a:xfrm>
            <a:prstGeom prst="rect">
              <a:avLst/>
            </a:prstGeom>
            <a:noFill/>
          </p:spPr>
          <p:txBody>
            <a:bodyPr wrap="square" rtlCol="0">
              <a:spAutoFit/>
            </a:bodyPr>
            <a:lstStyle/>
            <a:p>
              <a:pPr algn="ctr"/>
              <a:r>
                <a:rPr lang="en-US" sz="15000" b="1" kern="0" spc="-500" dirty="0" smtClean="0">
                  <a:solidFill>
                    <a:srgbClr val="FFAD1A"/>
                  </a:solidFill>
                </a:rPr>
                <a:t>5</a:t>
              </a:r>
              <a:r>
                <a:rPr lang="en-US" sz="15000" b="1" kern="0" spc="-610" dirty="0" smtClean="0">
                  <a:solidFill>
                    <a:srgbClr val="FFAD1A"/>
                  </a:solidFill>
                </a:rPr>
                <a:t>x</a:t>
              </a:r>
            </a:p>
          </p:txBody>
        </p:sp>
        <p:sp>
          <p:nvSpPr>
            <p:cNvPr id="18" name="TextBox 17"/>
            <p:cNvSpPr txBox="1"/>
            <p:nvPr/>
          </p:nvSpPr>
          <p:spPr>
            <a:xfrm>
              <a:off x="4492380" y="2771293"/>
              <a:ext cx="4306180" cy="892552"/>
            </a:xfrm>
            <a:prstGeom prst="rect">
              <a:avLst/>
            </a:prstGeom>
            <a:noFill/>
          </p:spPr>
          <p:txBody>
            <a:bodyPr wrap="square" rtlCol="0">
              <a:spAutoFit/>
            </a:bodyPr>
            <a:lstStyle/>
            <a:p>
              <a:pPr lvl="0"/>
              <a:r>
                <a:rPr lang="en-US" sz="2600" b="1" dirty="0" smtClean="0">
                  <a:solidFill>
                    <a:schemeClr val="bg1"/>
                  </a:solidFill>
                  <a:cs typeface="Arial"/>
                  <a:sym typeface="Helvetica Neue"/>
                </a:rPr>
                <a:t>lower change </a:t>
              </a:r>
              <a:br>
                <a:rPr lang="en-US" sz="2600" b="1" dirty="0" smtClean="0">
                  <a:solidFill>
                    <a:schemeClr val="bg1"/>
                  </a:solidFill>
                  <a:cs typeface="Arial"/>
                  <a:sym typeface="Helvetica Neue"/>
                </a:rPr>
              </a:br>
              <a:r>
                <a:rPr lang="en-US" sz="2600" b="1" dirty="0" smtClean="0">
                  <a:solidFill>
                    <a:schemeClr val="bg1"/>
                  </a:solidFill>
                  <a:cs typeface="Arial"/>
                  <a:sym typeface="Helvetica Neue"/>
                </a:rPr>
                <a:t>failure rate</a:t>
              </a:r>
            </a:p>
          </p:txBody>
        </p:sp>
        <p:sp>
          <p:nvSpPr>
            <p:cNvPr id="20" name="TextBox 19"/>
            <p:cNvSpPr txBox="1"/>
            <p:nvPr/>
          </p:nvSpPr>
          <p:spPr>
            <a:xfrm>
              <a:off x="4492380" y="3663845"/>
              <a:ext cx="4306180" cy="738664"/>
            </a:xfrm>
            <a:prstGeom prst="rect">
              <a:avLst/>
            </a:prstGeom>
            <a:noFill/>
          </p:spPr>
          <p:txBody>
            <a:bodyPr wrap="square" rtlCol="0">
              <a:spAutoFit/>
            </a:bodyPr>
            <a:lstStyle/>
            <a:p>
              <a:pPr lvl="0"/>
              <a:r>
                <a:rPr lang="en-US" sz="1400" b="1" dirty="0">
                  <a:solidFill>
                    <a:schemeClr val="bg1"/>
                  </a:solidFill>
                  <a:cs typeface="Arial"/>
                  <a:sym typeface="Helvetica Neue"/>
                </a:rPr>
                <a:t>That means high performers’ changes fail 7.5% of the time instead of 38.5%.</a:t>
              </a:r>
            </a:p>
          </p:txBody>
        </p:sp>
      </p:grpSp>
    </p:spTree>
    <p:extLst>
      <p:ext uri="{BB962C8B-B14F-4D97-AF65-F5344CB8AC3E}">
        <p14:creationId xmlns:p14="http://schemas.microsoft.com/office/powerpoint/2010/main" val="476156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Time spent looking is time wasted</a:t>
            </a:r>
            <a:endParaRPr lang="en-US" dirty="0"/>
          </a:p>
        </p:txBody>
      </p:sp>
    </p:spTree>
    <p:extLst>
      <p:ext uri="{BB962C8B-B14F-4D97-AF65-F5344CB8AC3E}">
        <p14:creationId xmlns:p14="http://schemas.microsoft.com/office/powerpoint/2010/main" val="1078918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It should be automatic</a:t>
            </a:r>
            <a:endParaRPr lang="en-US" dirty="0"/>
          </a:p>
        </p:txBody>
      </p:sp>
    </p:spTree>
    <p:extLst>
      <p:ext uri="{BB962C8B-B14F-4D97-AF65-F5344CB8AC3E}">
        <p14:creationId xmlns:p14="http://schemas.microsoft.com/office/powerpoint/2010/main" val="1155491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It needs to be recorded</a:t>
            </a:r>
            <a:endParaRPr lang="en-US" dirty="0"/>
          </a:p>
        </p:txBody>
      </p:sp>
    </p:spTree>
    <p:extLst>
      <p:ext uri="{BB962C8B-B14F-4D97-AF65-F5344CB8AC3E}">
        <p14:creationId xmlns:p14="http://schemas.microsoft.com/office/powerpoint/2010/main" val="231758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7"/>
          </p:nvPr>
        </p:nvSpPr>
        <p:spPr/>
      </p:sp>
      <p:sp>
        <p:nvSpPr>
          <p:cNvPr id="3" name="Text Placeholder 2"/>
          <p:cNvSpPr>
            <a:spLocks noGrp="1"/>
          </p:cNvSpPr>
          <p:nvPr>
            <p:ph type="body" sz="quarter" idx="18"/>
          </p:nvPr>
        </p:nvSpPr>
        <p:spPr/>
        <p:txBody>
          <a:bodyPr>
            <a:normAutofit/>
          </a:bodyPr>
          <a:lstStyle/>
          <a:p>
            <a:r>
              <a:rPr lang="en-US" dirty="0" smtClean="0"/>
              <a:t>Those who cannot remember the past are condemned to repeat it.</a:t>
            </a:r>
          </a:p>
          <a:p>
            <a:r>
              <a:rPr lang="en-US" dirty="0" smtClean="0"/>
              <a:t>- George Santayana</a:t>
            </a:r>
            <a:endParaRPr lang="en-US" dirty="0"/>
          </a:p>
        </p:txBody>
      </p:sp>
    </p:spTree>
    <p:extLst>
      <p:ext uri="{BB962C8B-B14F-4D97-AF65-F5344CB8AC3E}">
        <p14:creationId xmlns:p14="http://schemas.microsoft.com/office/powerpoint/2010/main" val="33786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PowerShell DSC</a:t>
            </a:r>
            <a:endParaRPr lang="en-US" dirty="0"/>
          </a:p>
        </p:txBody>
      </p:sp>
      <p:sp>
        <p:nvSpPr>
          <p:cNvPr id="3" name="Subtitle 2"/>
          <p:cNvSpPr>
            <a:spLocks noGrp="1"/>
          </p:cNvSpPr>
          <p:nvPr>
            <p:ph type="subTitle" idx="1"/>
          </p:nvPr>
        </p:nvSpPr>
        <p:spPr/>
        <p:txBody>
          <a:bodyPr/>
          <a:lstStyle/>
          <a:p>
            <a:r>
              <a:rPr lang="en-US" dirty="0" smtClean="0"/>
              <a:t>A primer</a:t>
            </a:r>
            <a:endParaRPr lang="en-US" dirty="0"/>
          </a:p>
        </p:txBody>
      </p:sp>
    </p:spTree>
    <p:extLst>
      <p:ext uri="{BB962C8B-B14F-4D97-AF65-F5344CB8AC3E}">
        <p14:creationId xmlns:p14="http://schemas.microsoft.com/office/powerpoint/2010/main" val="1021697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PowerShell DSC</a:t>
            </a:r>
            <a:endParaRPr lang="en-US" dirty="0"/>
          </a:p>
        </p:txBody>
      </p:sp>
      <p:sp>
        <p:nvSpPr>
          <p:cNvPr id="3" name="Text Placeholder 2"/>
          <p:cNvSpPr>
            <a:spLocks noGrp="1"/>
          </p:cNvSpPr>
          <p:nvPr>
            <p:ph type="body" sz="quarter" idx="13"/>
          </p:nvPr>
        </p:nvSpPr>
        <p:spPr/>
        <p:txBody>
          <a:bodyPr/>
          <a:lstStyle/>
          <a:p>
            <a:r>
              <a:rPr lang="en-US" dirty="0" err="1" smtClean="0"/>
              <a:t>COnfigruations</a:t>
            </a:r>
            <a:endParaRPr lang="en-US" dirty="0"/>
          </a:p>
          <a:p>
            <a:pPr lvl="1"/>
            <a:r>
              <a:rPr lang="en-US" dirty="0" smtClean="0"/>
              <a:t>One time execution of DSC Configurations</a:t>
            </a:r>
          </a:p>
          <a:p>
            <a:pPr lvl="1"/>
            <a:r>
              <a:rPr lang="en-US" dirty="0" smtClean="0"/>
              <a:t>Does not distribute DSC Resources</a:t>
            </a:r>
          </a:p>
          <a:p>
            <a:pPr lvl="1"/>
            <a:r>
              <a:rPr lang="en-US" dirty="0" smtClean="0"/>
              <a:t>Does not store results from DSC execution</a:t>
            </a:r>
            <a:endParaRPr lang="en-US" dirty="0"/>
          </a:p>
        </p:txBody>
      </p:sp>
      <p:sp>
        <p:nvSpPr>
          <p:cNvPr id="4" name="Subtitle 3"/>
          <p:cNvSpPr>
            <a:spLocks noGrp="1"/>
          </p:cNvSpPr>
          <p:nvPr>
            <p:ph type="subTitle" idx="1"/>
          </p:nvPr>
        </p:nvSpPr>
        <p:spPr/>
        <p:txBody>
          <a:bodyPr/>
          <a:lstStyle/>
          <a:p>
            <a:r>
              <a:rPr lang="en-US" dirty="0" smtClean="0"/>
              <a:t>Deployment modes</a:t>
            </a:r>
            <a:endParaRPr lang="en-US" dirty="0"/>
          </a:p>
        </p:txBody>
      </p:sp>
    </p:spTree>
    <p:extLst>
      <p:ext uri="{BB962C8B-B14F-4D97-AF65-F5344CB8AC3E}">
        <p14:creationId xmlns:p14="http://schemas.microsoft.com/office/powerpoint/2010/main" val="598166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p:sp>
      <p:pic>
        <p:nvPicPr>
          <p:cNvPr id="7" name="Picture 6"/>
          <p:cNvPicPr>
            <a:picLocks noChangeAspect="1"/>
          </p:cNvPicPr>
          <p:nvPr/>
        </p:nvPicPr>
        <p:blipFill>
          <a:blip r:embed="rId3"/>
          <a:stretch>
            <a:fillRect/>
          </a:stretch>
        </p:blipFill>
        <p:spPr>
          <a:xfrm>
            <a:off x="1417320" y="0"/>
            <a:ext cx="6309360" cy="5143500"/>
          </a:xfrm>
          <a:prstGeom prst="rect">
            <a:avLst/>
          </a:prstGeom>
        </p:spPr>
      </p:pic>
    </p:spTree>
    <p:extLst>
      <p:ext uri="{BB962C8B-B14F-4D97-AF65-F5344CB8AC3E}">
        <p14:creationId xmlns:p14="http://schemas.microsoft.com/office/powerpoint/2010/main" val="623957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PowerShell DSC</a:t>
            </a:r>
            <a:endParaRPr lang="en-US" dirty="0"/>
          </a:p>
        </p:txBody>
      </p:sp>
      <p:sp>
        <p:nvSpPr>
          <p:cNvPr id="3" name="Text Placeholder 2"/>
          <p:cNvSpPr>
            <a:spLocks noGrp="1"/>
          </p:cNvSpPr>
          <p:nvPr>
            <p:ph type="body" sz="quarter" idx="13"/>
          </p:nvPr>
        </p:nvSpPr>
        <p:spPr/>
        <p:txBody>
          <a:bodyPr/>
          <a:lstStyle/>
          <a:p>
            <a:r>
              <a:rPr lang="en-US" dirty="0"/>
              <a:t>DSC Push Mode</a:t>
            </a:r>
          </a:p>
          <a:p>
            <a:pPr lvl="1"/>
            <a:r>
              <a:rPr lang="en-US" dirty="0"/>
              <a:t>One time execution of DSC Configurations</a:t>
            </a:r>
          </a:p>
          <a:p>
            <a:pPr lvl="1"/>
            <a:r>
              <a:rPr lang="en-US" dirty="0"/>
              <a:t>Does not distribute DSC Resources</a:t>
            </a:r>
          </a:p>
          <a:p>
            <a:pPr lvl="1"/>
            <a:r>
              <a:rPr lang="en-US" dirty="0"/>
              <a:t>Does not store results from DSC execution</a:t>
            </a:r>
            <a:endParaRPr lang="en-US" dirty="0"/>
          </a:p>
        </p:txBody>
      </p:sp>
      <p:sp>
        <p:nvSpPr>
          <p:cNvPr id="4" name="Subtitle 3"/>
          <p:cNvSpPr>
            <a:spLocks noGrp="1"/>
          </p:cNvSpPr>
          <p:nvPr>
            <p:ph type="subTitle" idx="1"/>
          </p:nvPr>
        </p:nvSpPr>
        <p:spPr/>
        <p:txBody>
          <a:bodyPr/>
          <a:lstStyle/>
          <a:p>
            <a:r>
              <a:rPr lang="en-US" dirty="0" smtClean="0"/>
              <a:t>Deployment modes</a:t>
            </a:r>
            <a:endParaRPr lang="en-US" dirty="0"/>
          </a:p>
        </p:txBody>
      </p:sp>
    </p:spTree>
    <p:extLst>
      <p:ext uri="{BB962C8B-B14F-4D97-AF65-F5344CB8AC3E}">
        <p14:creationId xmlns:p14="http://schemas.microsoft.com/office/powerpoint/2010/main" val="1294281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4800" dirty="0"/>
              <a:t>Using Puppet and DSC </a:t>
            </a:r>
            <a:br>
              <a:rPr lang="en-US" sz="4800" dirty="0"/>
            </a:br>
            <a:r>
              <a:rPr lang="en-US" sz="4800" dirty="0"/>
              <a:t>to Report on Environment Change</a:t>
            </a:r>
            <a:endParaRPr lang="en-US" sz="4800" dirty="0"/>
          </a:p>
        </p:txBody>
      </p:sp>
      <p:sp>
        <p:nvSpPr>
          <p:cNvPr id="2" name="Subtitle 1"/>
          <p:cNvSpPr>
            <a:spLocks noGrp="1"/>
          </p:cNvSpPr>
          <p:nvPr>
            <p:ph type="subTitle" idx="1"/>
          </p:nvPr>
        </p:nvSpPr>
        <p:spPr/>
        <p:txBody>
          <a:bodyPr/>
          <a:lstStyle/>
          <a:p>
            <a:r>
              <a:rPr lang="en-US" dirty="0" smtClean="0"/>
              <a:t>James Pogran</a:t>
            </a:r>
            <a:endParaRPr lang="en-US" dirty="0" smtClean="0"/>
          </a:p>
        </p:txBody>
      </p:sp>
      <p:sp>
        <p:nvSpPr>
          <p:cNvPr id="12" name="Text Placeholder 11"/>
          <p:cNvSpPr>
            <a:spLocks noGrp="1"/>
          </p:cNvSpPr>
          <p:nvPr>
            <p:ph type="body" sz="quarter" idx="10"/>
          </p:nvPr>
        </p:nvSpPr>
        <p:spPr/>
        <p:txBody>
          <a:bodyPr/>
          <a:lstStyle/>
          <a:p>
            <a:r>
              <a:rPr lang="en-US" dirty="0" smtClean="0"/>
              <a:t>Senior Software Engineer - Windows </a:t>
            </a:r>
            <a:r>
              <a:rPr lang="en-US" dirty="0" smtClean="0"/>
              <a:t/>
            </a:r>
            <a:br>
              <a:rPr lang="en-US" dirty="0" smtClean="0"/>
            </a:br>
            <a:r>
              <a:rPr lang="en-US" dirty="0" smtClean="0"/>
              <a:t>Puppet</a:t>
            </a:r>
            <a:endParaRPr lang="en-US" dirty="0" smtClean="0"/>
          </a:p>
          <a:p>
            <a:endParaRPr lang="en-US" dirty="0"/>
          </a:p>
        </p:txBody>
      </p:sp>
    </p:spTree>
    <p:extLst>
      <p:ext uri="{BB962C8B-B14F-4D97-AF65-F5344CB8AC3E}">
        <p14:creationId xmlns:p14="http://schemas.microsoft.com/office/powerpoint/2010/main" val="1744593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PowerShell DSC</a:t>
            </a:r>
            <a:endParaRPr lang="en-US" dirty="0"/>
          </a:p>
        </p:txBody>
      </p:sp>
      <p:sp>
        <p:nvSpPr>
          <p:cNvPr id="3" name="Text Placeholder 2"/>
          <p:cNvSpPr>
            <a:spLocks noGrp="1"/>
          </p:cNvSpPr>
          <p:nvPr>
            <p:ph type="body" sz="quarter" idx="13"/>
          </p:nvPr>
        </p:nvSpPr>
        <p:spPr/>
        <p:txBody>
          <a:bodyPr/>
          <a:lstStyle/>
          <a:p>
            <a:r>
              <a:rPr lang="en-US" dirty="0"/>
              <a:t>DSC Push Mode</a:t>
            </a:r>
          </a:p>
          <a:p>
            <a:pPr lvl="1"/>
            <a:r>
              <a:rPr lang="en-US" dirty="0"/>
              <a:t>One time execution of DSC Configurations</a:t>
            </a:r>
          </a:p>
          <a:p>
            <a:pPr lvl="1"/>
            <a:r>
              <a:rPr lang="en-US" dirty="0"/>
              <a:t>Does not distribute DSC Resources</a:t>
            </a:r>
          </a:p>
          <a:p>
            <a:pPr lvl="1"/>
            <a:r>
              <a:rPr lang="en-US" dirty="0"/>
              <a:t>Does not store results from DSC execution</a:t>
            </a:r>
            <a:endParaRPr lang="en-US" dirty="0"/>
          </a:p>
        </p:txBody>
      </p:sp>
      <p:sp>
        <p:nvSpPr>
          <p:cNvPr id="5" name="Text Placeholder 4"/>
          <p:cNvSpPr>
            <a:spLocks noGrp="1"/>
          </p:cNvSpPr>
          <p:nvPr>
            <p:ph type="body" sz="quarter" idx="17"/>
          </p:nvPr>
        </p:nvSpPr>
        <p:spPr/>
        <p:txBody>
          <a:bodyPr/>
          <a:lstStyle/>
          <a:p>
            <a:r>
              <a:rPr lang="en-US" dirty="0"/>
              <a:t>DSC Pull Server</a:t>
            </a:r>
          </a:p>
          <a:p>
            <a:pPr lvl="1"/>
            <a:r>
              <a:rPr lang="en-US" dirty="0"/>
              <a:t>Stores and executes DSC Configurations</a:t>
            </a:r>
          </a:p>
          <a:p>
            <a:pPr lvl="1"/>
            <a:r>
              <a:rPr lang="en-US" dirty="0"/>
              <a:t>Distributes DSC Resources</a:t>
            </a:r>
          </a:p>
          <a:p>
            <a:pPr lvl="1"/>
            <a:r>
              <a:rPr lang="en-US" dirty="0"/>
              <a:t>Maintains registry of nodes</a:t>
            </a:r>
          </a:p>
          <a:p>
            <a:pPr lvl="1"/>
            <a:r>
              <a:rPr lang="en-US" dirty="0"/>
              <a:t>Stores data from each DSC execution</a:t>
            </a:r>
          </a:p>
        </p:txBody>
      </p:sp>
      <p:sp>
        <p:nvSpPr>
          <p:cNvPr id="4" name="Subtitle 3"/>
          <p:cNvSpPr>
            <a:spLocks noGrp="1"/>
          </p:cNvSpPr>
          <p:nvPr>
            <p:ph type="subTitle" idx="1"/>
          </p:nvPr>
        </p:nvSpPr>
        <p:spPr/>
        <p:txBody>
          <a:bodyPr/>
          <a:lstStyle/>
          <a:p>
            <a:r>
              <a:rPr lang="en-US" dirty="0" smtClean="0"/>
              <a:t>Deployment modes</a:t>
            </a:r>
            <a:endParaRPr lang="en-US" dirty="0"/>
          </a:p>
        </p:txBody>
      </p:sp>
    </p:spTree>
    <p:extLst>
      <p:ext uri="{BB962C8B-B14F-4D97-AF65-F5344CB8AC3E}">
        <p14:creationId xmlns:p14="http://schemas.microsoft.com/office/powerpoint/2010/main" val="6140217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DSC Change Reporting</a:t>
            </a:r>
            <a:endParaRPr lang="en-US" dirty="0"/>
          </a:p>
        </p:txBody>
      </p:sp>
      <p:sp>
        <p:nvSpPr>
          <p:cNvPr id="4" name="Subtitle 3"/>
          <p:cNvSpPr>
            <a:spLocks noGrp="1"/>
          </p:cNvSpPr>
          <p:nvPr>
            <p:ph type="subTitle" idx="1"/>
          </p:nvPr>
        </p:nvSpPr>
        <p:spPr/>
        <p:txBody>
          <a:bodyPr/>
          <a:lstStyle/>
          <a:p>
            <a:r>
              <a:rPr lang="en-US" dirty="0" smtClean="0"/>
              <a:t>Change event types</a:t>
            </a:r>
            <a:endParaRPr lang="en-US" dirty="0"/>
          </a:p>
        </p:txBody>
      </p:sp>
      <p:grpSp>
        <p:nvGrpSpPr>
          <p:cNvPr id="14" name="Group 13"/>
          <p:cNvGrpSpPr/>
          <p:nvPr/>
        </p:nvGrpSpPr>
        <p:grpSpPr>
          <a:xfrm>
            <a:off x="660990" y="1323440"/>
            <a:ext cx="7822020" cy="2193606"/>
            <a:chOff x="660990" y="1323440"/>
            <a:chExt cx="7822020" cy="219360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90" y="1323440"/>
              <a:ext cx="7822020" cy="2193606"/>
            </a:xfrm>
            <a:prstGeom prst="rect">
              <a:avLst/>
            </a:prstGeom>
            <a:solidFill>
              <a:srgbClr val="FFC000"/>
            </a:solidFill>
            <a:ln>
              <a:solidFill>
                <a:schemeClr val="accent6"/>
              </a:solidFill>
            </a:ln>
          </p:spPr>
        </p:pic>
        <p:sp>
          <p:nvSpPr>
            <p:cNvPr id="13" name="Right Arrow 12"/>
            <p:cNvSpPr/>
            <p:nvPr/>
          </p:nvSpPr>
          <p:spPr>
            <a:xfrm rot="9998396" flipV="1">
              <a:off x="2849671" y="2761989"/>
              <a:ext cx="513567" cy="306888"/>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227472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DSC Change Reporting</a:t>
            </a:r>
            <a:endParaRPr lang="en-US" dirty="0"/>
          </a:p>
        </p:txBody>
      </p:sp>
      <p:sp>
        <p:nvSpPr>
          <p:cNvPr id="4" name="Subtitle 3"/>
          <p:cNvSpPr>
            <a:spLocks noGrp="1"/>
          </p:cNvSpPr>
          <p:nvPr>
            <p:ph type="subTitle" idx="1"/>
          </p:nvPr>
        </p:nvSpPr>
        <p:spPr/>
        <p:txBody>
          <a:bodyPr/>
          <a:lstStyle/>
          <a:p>
            <a:r>
              <a:rPr lang="en-US" dirty="0" smtClean="0"/>
              <a:t>Change event types</a:t>
            </a:r>
            <a:endParaRPr lang="en-US" dirty="0"/>
          </a:p>
        </p:txBody>
      </p:sp>
      <p:grpSp>
        <p:nvGrpSpPr>
          <p:cNvPr id="8" name="Group 7"/>
          <p:cNvGrpSpPr/>
          <p:nvPr/>
        </p:nvGrpSpPr>
        <p:grpSpPr>
          <a:xfrm>
            <a:off x="771621" y="1413799"/>
            <a:ext cx="7600758" cy="2158026"/>
            <a:chOff x="771621" y="1413799"/>
            <a:chExt cx="7600758" cy="2158026"/>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1621" y="1413799"/>
              <a:ext cx="7600758" cy="2158026"/>
            </a:xfrm>
            <a:prstGeom prst="rect">
              <a:avLst/>
            </a:prstGeom>
          </p:spPr>
        </p:pic>
        <p:sp>
          <p:nvSpPr>
            <p:cNvPr id="7" name="Right Arrow 6"/>
            <p:cNvSpPr/>
            <p:nvPr/>
          </p:nvSpPr>
          <p:spPr>
            <a:xfrm rot="10418827">
              <a:off x="2442575" y="3225453"/>
              <a:ext cx="726510" cy="202294"/>
            </a:xfrm>
            <a:prstGeom prst="rightArrow">
              <a:avLst/>
            </a:prstGeom>
            <a:solidFill>
              <a:srgbClr val="FFAD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grpSp>
    </p:spTree>
    <p:extLst>
      <p:ext uri="{BB962C8B-B14F-4D97-AF65-F5344CB8AC3E}">
        <p14:creationId xmlns:p14="http://schemas.microsoft.com/office/powerpoint/2010/main" val="1796679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PowerShell DSC</a:t>
            </a:r>
            <a:endParaRPr lang="en-US" dirty="0"/>
          </a:p>
        </p:txBody>
      </p:sp>
      <p:sp>
        <p:nvSpPr>
          <p:cNvPr id="3" name="Subtitle 2"/>
          <p:cNvSpPr>
            <a:spLocks noGrp="1"/>
          </p:cNvSpPr>
          <p:nvPr>
            <p:ph type="subTitle" idx="1"/>
          </p:nvPr>
        </p:nvSpPr>
        <p:spPr/>
        <p:txBody>
          <a:bodyPr/>
          <a:lstStyle/>
          <a:p>
            <a:r>
              <a:rPr lang="en-US" dirty="0" smtClean="0"/>
              <a:t>Ok, really, how do we get change data?</a:t>
            </a:r>
            <a:endParaRPr lang="en-US" dirty="0"/>
          </a:p>
        </p:txBody>
      </p:sp>
    </p:spTree>
    <p:extLst>
      <p:ext uri="{BB962C8B-B14F-4D97-AF65-F5344CB8AC3E}">
        <p14:creationId xmlns:p14="http://schemas.microsoft.com/office/powerpoint/2010/main" val="212929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DSC Change Reporting</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Query change events using REST API</a:t>
            </a:r>
          </a:p>
          <a:p>
            <a:pPr marL="285750" indent="-285750">
              <a:buFont typeface="Arial" charset="0"/>
              <a:buChar char="•"/>
            </a:pPr>
            <a:r>
              <a:rPr lang="en-US" dirty="0" smtClean="0"/>
              <a:t>Use any script/command capable of web calls</a:t>
            </a:r>
          </a:p>
          <a:p>
            <a:pPr marL="285750" indent="-285750">
              <a:buFont typeface="Arial" charset="0"/>
              <a:buChar char="•"/>
            </a:pPr>
            <a:r>
              <a:rPr lang="en-US" dirty="0"/>
              <a:t>PowerShell to the rescue! Maybe</a:t>
            </a:r>
            <a:r>
              <a:rPr lang="mr-IN" dirty="0" smtClean="0"/>
              <a:t>…</a:t>
            </a:r>
            <a:endParaRPr lang="en-US" dirty="0"/>
          </a:p>
        </p:txBody>
      </p:sp>
      <p:pic>
        <p:nvPicPr>
          <p:cNvPr id="7" name="Picture Placeholder 6"/>
          <p:cNvPicPr>
            <a:picLocks noGrp="1" noChangeAspect="1"/>
          </p:cNvPicPr>
          <p:nvPr>
            <p:ph type="pic" sz="quarter" idx="17"/>
          </p:nvPr>
        </p:nvPicPr>
        <p:blipFill>
          <a:blip r:embed="rId3">
            <a:extLst>
              <a:ext uri="{28A0092B-C50C-407E-A947-70E740481C1C}">
                <a14:useLocalDpi xmlns:a14="http://schemas.microsoft.com/office/drawing/2010/main"/>
              </a:ext>
            </a:extLst>
          </a:blip>
          <a:srcRect t="14695" b="14695"/>
          <a:stretch>
            <a:fillRect/>
          </a:stretch>
        </p:blipFill>
        <p:spPr/>
      </p:pic>
      <p:sp>
        <p:nvSpPr>
          <p:cNvPr id="5" name="Text Placeholder 4"/>
          <p:cNvSpPr>
            <a:spLocks noGrp="1"/>
          </p:cNvSpPr>
          <p:nvPr>
            <p:ph type="body" sz="quarter" idx="24"/>
          </p:nvPr>
        </p:nvSpPr>
        <p:spPr/>
        <p:txBody>
          <a:bodyPr/>
          <a:lstStyle/>
          <a:p>
            <a:endParaRPr lang="en-US"/>
          </a:p>
        </p:txBody>
      </p:sp>
      <p:sp>
        <p:nvSpPr>
          <p:cNvPr id="6" name="Subtitle 5"/>
          <p:cNvSpPr>
            <a:spLocks noGrp="1"/>
          </p:cNvSpPr>
          <p:nvPr>
            <p:ph type="subTitle" idx="1"/>
          </p:nvPr>
        </p:nvSpPr>
        <p:spPr/>
        <p:txBody>
          <a:bodyPr/>
          <a:lstStyle/>
          <a:p>
            <a:r>
              <a:rPr lang="en-US" dirty="0" smtClean="0"/>
              <a:t>Ok, really, how do I get change events?</a:t>
            </a:r>
            <a:endParaRPr lang="en-US" dirty="0"/>
          </a:p>
        </p:txBody>
      </p:sp>
    </p:spTree>
    <p:extLst>
      <p:ext uri="{BB962C8B-B14F-4D97-AF65-F5344CB8AC3E}">
        <p14:creationId xmlns:p14="http://schemas.microsoft.com/office/powerpoint/2010/main" val="1254402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Getting DSC Change Events</a:t>
            </a:r>
            <a:endParaRPr lang="en-US" dirty="0"/>
          </a:p>
        </p:txBody>
      </p:sp>
    </p:spTree>
    <p:extLst>
      <p:ext uri="{BB962C8B-B14F-4D97-AF65-F5344CB8AC3E}">
        <p14:creationId xmlns:p14="http://schemas.microsoft.com/office/powerpoint/2010/main" val="11102865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 Change Reporting</a:t>
            </a:r>
            <a:endParaRPr lang="en-US" dirty="0"/>
          </a:p>
        </p:txBody>
      </p:sp>
      <p:sp>
        <p:nvSpPr>
          <p:cNvPr id="3" name="Subtitle 2"/>
          <p:cNvSpPr>
            <a:spLocks noGrp="1"/>
          </p:cNvSpPr>
          <p:nvPr>
            <p:ph type="subTitle" idx="1"/>
          </p:nvPr>
        </p:nvSpPr>
        <p:spPr/>
        <p:txBody>
          <a:bodyPr/>
          <a:lstStyle/>
          <a:p>
            <a:r>
              <a:rPr lang="en-US" dirty="0" smtClean="0"/>
              <a:t>Puppet &amp; DSC Together</a:t>
            </a:r>
            <a:endParaRPr lang="en-US" dirty="0"/>
          </a:p>
        </p:txBody>
      </p:sp>
    </p:spTree>
    <p:extLst>
      <p:ext uri="{BB962C8B-B14F-4D97-AF65-F5344CB8AC3E}">
        <p14:creationId xmlns:p14="http://schemas.microsoft.com/office/powerpoint/2010/main" val="18480582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a:t>
            </a:r>
            <a:endParaRPr lang="en-US" dirty="0"/>
          </a:p>
        </p:txBody>
      </p:sp>
      <p:sp>
        <p:nvSpPr>
          <p:cNvPr id="3" name="Subtitle 2"/>
          <p:cNvSpPr>
            <a:spLocks noGrp="1"/>
          </p:cNvSpPr>
          <p:nvPr>
            <p:ph type="subTitle" idx="1"/>
          </p:nvPr>
        </p:nvSpPr>
        <p:spPr/>
        <p:txBody>
          <a:bodyPr/>
          <a:lstStyle/>
          <a:p>
            <a:r>
              <a:rPr lang="en-US" dirty="0"/>
              <a:t>https://</a:t>
            </a:r>
            <a:r>
              <a:rPr lang="en-US" dirty="0" err="1"/>
              <a:t>puppet.com</a:t>
            </a:r>
            <a:r>
              <a:rPr lang="en-US" dirty="0"/>
              <a:t>/products/how-puppet-works</a:t>
            </a:r>
            <a:endParaRPr lang="en-US" dirty="0"/>
          </a:p>
        </p:txBody>
      </p:sp>
    </p:spTree>
    <p:extLst>
      <p:ext uri="{BB962C8B-B14F-4D97-AF65-F5344CB8AC3E}">
        <p14:creationId xmlns:p14="http://schemas.microsoft.com/office/powerpoint/2010/main" val="7395156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p:sp>
      <p:pic>
        <p:nvPicPr>
          <p:cNvPr id="9" name="Picture 8"/>
          <p:cNvPicPr>
            <a:picLocks noChangeAspect="1"/>
          </p:cNvPicPr>
          <p:nvPr/>
        </p:nvPicPr>
        <p:blipFill>
          <a:blip r:embed="rId3"/>
          <a:stretch>
            <a:fillRect/>
          </a:stretch>
        </p:blipFill>
        <p:spPr>
          <a:xfrm>
            <a:off x="1577731" y="212942"/>
            <a:ext cx="6125775" cy="4589407"/>
          </a:xfrm>
          <a:prstGeom prst="rect">
            <a:avLst/>
          </a:prstGeom>
        </p:spPr>
      </p:pic>
    </p:spTree>
    <p:extLst>
      <p:ext uri="{BB962C8B-B14F-4D97-AF65-F5344CB8AC3E}">
        <p14:creationId xmlns:p14="http://schemas.microsoft.com/office/powerpoint/2010/main" val="8063660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Enterprise</a:t>
            </a:r>
            <a:endParaRPr lang="en-US" dirty="0"/>
          </a:p>
        </p:txBody>
      </p:sp>
      <p:sp>
        <p:nvSpPr>
          <p:cNvPr id="3" name="Text Placeholder 2"/>
          <p:cNvSpPr>
            <a:spLocks noGrp="1"/>
          </p:cNvSpPr>
          <p:nvPr>
            <p:ph type="body" sz="quarter" idx="13"/>
          </p:nvPr>
        </p:nvSpPr>
        <p:spPr/>
        <p:txBody>
          <a:bodyPr/>
          <a:lstStyle/>
          <a:p>
            <a:r>
              <a:rPr lang="en-US" sz="2800" dirty="0" smtClean="0"/>
              <a:t>Puppet Master</a:t>
            </a:r>
            <a:endParaRPr lang="en-US" sz="2800" dirty="0" smtClean="0"/>
          </a:p>
          <a:p>
            <a:pPr lvl="1"/>
            <a:r>
              <a:rPr lang="en-US" sz="2800" dirty="0" smtClean="0"/>
              <a:t>Stores and distributes manifests, modules and files</a:t>
            </a:r>
          </a:p>
          <a:p>
            <a:pPr lvl="1"/>
            <a:r>
              <a:rPr lang="en-US" sz="2800" dirty="0" smtClean="0"/>
              <a:t>Maintains a registry of nodes</a:t>
            </a:r>
          </a:p>
          <a:p>
            <a:pPr lvl="1"/>
            <a:r>
              <a:rPr lang="en-US" sz="2800" dirty="0" smtClean="0"/>
              <a:t>Stores data from each Puppet execution</a:t>
            </a:r>
            <a:endParaRPr lang="en-US" sz="2800" dirty="0" smtClean="0"/>
          </a:p>
        </p:txBody>
      </p:sp>
      <p:sp>
        <p:nvSpPr>
          <p:cNvPr id="4" name="Subtitle 3"/>
          <p:cNvSpPr>
            <a:spLocks noGrp="1"/>
          </p:cNvSpPr>
          <p:nvPr>
            <p:ph type="subTitle" idx="1"/>
          </p:nvPr>
        </p:nvSpPr>
        <p:spPr/>
        <p:txBody>
          <a:bodyPr/>
          <a:lstStyle/>
          <a:p>
            <a:r>
              <a:rPr lang="en-US" dirty="0" smtClean="0"/>
              <a:t>Deployment modes</a:t>
            </a:r>
            <a:endParaRPr lang="en-US" dirty="0"/>
          </a:p>
        </p:txBody>
      </p:sp>
    </p:spTree>
    <p:extLst>
      <p:ext uri="{BB962C8B-B14F-4D97-AF65-F5344CB8AC3E}">
        <p14:creationId xmlns:p14="http://schemas.microsoft.com/office/powerpoint/2010/main" val="432928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3"/>
          </p:nvPr>
        </p:nvSpPr>
        <p:spPr/>
        <p:txBody>
          <a:bodyPr>
            <a:normAutofit/>
          </a:bodyPr>
          <a:lstStyle/>
          <a:p>
            <a:pPr lvl="2">
              <a:buFont typeface="Arial" charset="0"/>
              <a:buChar char="•"/>
            </a:pPr>
            <a:r>
              <a:rPr lang="en-US" sz="2800" dirty="0" smtClean="0"/>
              <a:t>Importance of Change Reporting</a:t>
            </a:r>
            <a:endParaRPr lang="en-US" sz="2800" dirty="0" smtClean="0"/>
          </a:p>
          <a:p>
            <a:pPr lvl="2">
              <a:buFont typeface="Arial" charset="0"/>
              <a:buChar char="•"/>
            </a:pPr>
            <a:r>
              <a:rPr lang="en-US" sz="2800" dirty="0" smtClean="0"/>
              <a:t>How DSC does Change </a:t>
            </a:r>
            <a:r>
              <a:rPr lang="en-US" sz="2800" dirty="0"/>
              <a:t>R</a:t>
            </a:r>
            <a:r>
              <a:rPr lang="en-US" sz="2800" dirty="0" smtClean="0"/>
              <a:t>eporting</a:t>
            </a:r>
            <a:endParaRPr lang="en-US" sz="2800" dirty="0" smtClean="0"/>
          </a:p>
          <a:p>
            <a:pPr lvl="2">
              <a:buFont typeface="Arial" charset="0"/>
              <a:buChar char="•"/>
            </a:pPr>
            <a:r>
              <a:rPr lang="en-US" sz="2800" dirty="0" smtClean="0"/>
              <a:t>How Puppet improves Change Reporting</a:t>
            </a:r>
            <a:endParaRPr lang="en-US" sz="2800" dirty="0"/>
          </a:p>
        </p:txBody>
      </p:sp>
    </p:spTree>
    <p:extLst>
      <p:ext uri="{BB962C8B-B14F-4D97-AF65-F5344CB8AC3E}">
        <p14:creationId xmlns:p14="http://schemas.microsoft.com/office/powerpoint/2010/main" val="1533180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Change Reporting</a:t>
            </a:r>
            <a:endParaRPr lang="en-US" dirty="0"/>
          </a:p>
        </p:txBody>
      </p:sp>
      <p:sp>
        <p:nvSpPr>
          <p:cNvPr id="3" name="Text Placeholder 2"/>
          <p:cNvSpPr>
            <a:spLocks noGrp="1"/>
          </p:cNvSpPr>
          <p:nvPr>
            <p:ph type="body" sz="quarter" idx="13"/>
          </p:nvPr>
        </p:nvSpPr>
        <p:spPr/>
        <p:txBody>
          <a:bodyPr/>
          <a:lstStyle/>
          <a:p>
            <a:pPr lvl="1"/>
            <a:r>
              <a:rPr lang="en-US" dirty="0" smtClean="0"/>
              <a:t>Failure</a:t>
            </a:r>
          </a:p>
          <a:p>
            <a:pPr lvl="1"/>
            <a:r>
              <a:rPr lang="en-US" dirty="0" smtClean="0"/>
              <a:t>Corrective Change</a:t>
            </a:r>
          </a:p>
          <a:p>
            <a:pPr lvl="1"/>
            <a:r>
              <a:rPr lang="en-US" dirty="0" smtClean="0"/>
              <a:t>Intentional Change</a:t>
            </a:r>
          </a:p>
          <a:p>
            <a:pPr lvl="1"/>
            <a:r>
              <a:rPr lang="en-US" dirty="0" smtClean="0"/>
              <a:t>Corrective no-op</a:t>
            </a:r>
          </a:p>
          <a:p>
            <a:pPr lvl="1"/>
            <a:r>
              <a:rPr lang="en-US" dirty="0" smtClean="0"/>
              <a:t>Intentional no-op</a:t>
            </a:r>
          </a:p>
          <a:p>
            <a:pPr lvl="1"/>
            <a:r>
              <a:rPr lang="en-US" dirty="0" smtClean="0"/>
              <a:t>Skip</a:t>
            </a:r>
            <a:endParaRPr lang="en-US" dirty="0" smtClean="0"/>
          </a:p>
        </p:txBody>
      </p:sp>
      <p:sp>
        <p:nvSpPr>
          <p:cNvPr id="4" name="Subtitle 3"/>
          <p:cNvSpPr>
            <a:spLocks noGrp="1"/>
          </p:cNvSpPr>
          <p:nvPr>
            <p:ph type="subTitle" idx="1"/>
          </p:nvPr>
        </p:nvSpPr>
        <p:spPr/>
        <p:txBody>
          <a:bodyPr/>
          <a:lstStyle/>
          <a:p>
            <a:r>
              <a:rPr lang="en-US" dirty="0" smtClean="0"/>
              <a:t>Change event types</a:t>
            </a:r>
            <a:endParaRPr lang="en-US" dirty="0"/>
          </a:p>
        </p:txBody>
      </p:sp>
    </p:spTree>
    <p:extLst>
      <p:ext uri="{BB962C8B-B14F-4D97-AF65-F5344CB8AC3E}">
        <p14:creationId xmlns:p14="http://schemas.microsoft.com/office/powerpoint/2010/main" val="482244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Change Reporting</a:t>
            </a:r>
            <a:endParaRPr lang="en-US" dirty="0"/>
          </a:p>
        </p:txBody>
      </p:sp>
      <p:sp>
        <p:nvSpPr>
          <p:cNvPr id="3" name="Text Placeholder 2"/>
          <p:cNvSpPr>
            <a:spLocks noGrp="1"/>
          </p:cNvSpPr>
          <p:nvPr>
            <p:ph type="body" sz="quarter" idx="13"/>
          </p:nvPr>
        </p:nvSpPr>
        <p:spPr/>
        <p:txBody>
          <a:bodyPr/>
          <a:lstStyle/>
          <a:p>
            <a:pPr lvl="1"/>
            <a:r>
              <a:rPr lang="en-US" dirty="0" smtClean="0">
                <a:solidFill>
                  <a:schemeClr val="accent1"/>
                </a:solidFill>
              </a:rPr>
              <a:t>Failure</a:t>
            </a:r>
          </a:p>
          <a:p>
            <a:pPr lvl="1"/>
            <a:r>
              <a:rPr lang="en-US" dirty="0" smtClean="0">
                <a:solidFill>
                  <a:schemeClr val="accent1"/>
                </a:solidFill>
              </a:rPr>
              <a:t>Corrective Change</a:t>
            </a:r>
          </a:p>
          <a:p>
            <a:pPr lvl="1"/>
            <a:r>
              <a:rPr lang="en-US" dirty="0" smtClean="0">
                <a:solidFill>
                  <a:schemeClr val="accent1"/>
                </a:solidFill>
              </a:rPr>
              <a:t>Intentional Change</a:t>
            </a:r>
          </a:p>
          <a:p>
            <a:pPr lvl="1"/>
            <a:r>
              <a:rPr lang="en-US" dirty="0" smtClean="0"/>
              <a:t>Corrective no-op</a:t>
            </a:r>
          </a:p>
          <a:p>
            <a:pPr lvl="1"/>
            <a:r>
              <a:rPr lang="en-US" dirty="0" smtClean="0"/>
              <a:t>Intentional no-op</a:t>
            </a:r>
          </a:p>
          <a:p>
            <a:pPr lvl="1"/>
            <a:r>
              <a:rPr lang="en-US" dirty="0" smtClean="0"/>
              <a:t>Skip</a:t>
            </a:r>
            <a:endParaRPr lang="en-US" dirty="0" smtClean="0"/>
          </a:p>
        </p:txBody>
      </p:sp>
      <p:sp>
        <p:nvSpPr>
          <p:cNvPr id="4" name="Subtitle 3"/>
          <p:cNvSpPr>
            <a:spLocks noGrp="1"/>
          </p:cNvSpPr>
          <p:nvPr>
            <p:ph type="subTitle" idx="1"/>
          </p:nvPr>
        </p:nvSpPr>
        <p:spPr/>
        <p:txBody>
          <a:bodyPr/>
          <a:lstStyle/>
          <a:p>
            <a:r>
              <a:rPr lang="en-US" dirty="0" smtClean="0"/>
              <a:t>Change event types</a:t>
            </a:r>
            <a:endParaRPr lang="en-US" dirty="0"/>
          </a:p>
        </p:txBody>
      </p:sp>
    </p:spTree>
    <p:extLst>
      <p:ext uri="{BB962C8B-B14F-4D97-AF65-F5344CB8AC3E}">
        <p14:creationId xmlns:p14="http://schemas.microsoft.com/office/powerpoint/2010/main" val="1150373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a:t>
            </a:r>
            <a:endParaRPr lang="en-US" dirty="0"/>
          </a:p>
        </p:txBody>
      </p:sp>
      <p:sp>
        <p:nvSpPr>
          <p:cNvPr id="3" name="Subtitle 2"/>
          <p:cNvSpPr>
            <a:spLocks noGrp="1"/>
          </p:cNvSpPr>
          <p:nvPr>
            <p:ph type="subTitle" idx="1"/>
          </p:nvPr>
        </p:nvSpPr>
        <p:spPr/>
        <p:txBody>
          <a:bodyPr/>
          <a:lstStyle/>
          <a:p>
            <a:r>
              <a:rPr lang="en-US" dirty="0" smtClean="0"/>
              <a:t>Property based change events</a:t>
            </a:r>
            <a:endParaRPr lang="en-US" dirty="0"/>
          </a:p>
        </p:txBody>
      </p:sp>
    </p:spTree>
    <p:extLst>
      <p:ext uri="{BB962C8B-B14F-4D97-AF65-F5344CB8AC3E}">
        <p14:creationId xmlns:p14="http://schemas.microsoft.com/office/powerpoint/2010/main" val="201448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Change Reporting</a:t>
            </a:r>
            <a:endParaRPr lang="en-US" dirty="0"/>
          </a:p>
        </p:txBody>
      </p:sp>
      <p:sp>
        <p:nvSpPr>
          <p:cNvPr id="3" name="Text Placeholder 2"/>
          <p:cNvSpPr>
            <a:spLocks noGrp="1"/>
          </p:cNvSpPr>
          <p:nvPr>
            <p:ph type="body" sz="quarter" idx="13"/>
          </p:nvPr>
        </p:nvSpPr>
        <p:spPr/>
        <p:txBody>
          <a:bodyPr/>
          <a:lstStyle/>
          <a:p>
            <a:r>
              <a:rPr lang="en-US" dirty="0" smtClean="0"/>
              <a:t>Puppet Enterprise:</a:t>
            </a:r>
          </a:p>
          <a:p>
            <a:pPr lvl="1"/>
            <a:r>
              <a:rPr lang="en-US" dirty="0" smtClean="0"/>
              <a:t>PE Console </a:t>
            </a:r>
            <a:r>
              <a:rPr lang="en-US" dirty="0"/>
              <a:t>to view results</a:t>
            </a:r>
          </a:p>
          <a:p>
            <a:pPr lvl="1"/>
            <a:r>
              <a:rPr lang="en-US" dirty="0"/>
              <a:t>Visual representation of target node status</a:t>
            </a:r>
          </a:p>
          <a:p>
            <a:pPr lvl="1"/>
            <a:r>
              <a:rPr lang="en-US" dirty="0"/>
              <a:t>Detailed information on change status</a:t>
            </a:r>
          </a:p>
        </p:txBody>
      </p:sp>
      <p:sp>
        <p:nvSpPr>
          <p:cNvPr id="4" name="Subtitle 3"/>
          <p:cNvSpPr>
            <a:spLocks noGrp="1"/>
          </p:cNvSpPr>
          <p:nvPr>
            <p:ph type="subTitle" idx="1"/>
          </p:nvPr>
        </p:nvSpPr>
        <p:spPr/>
        <p:txBody>
          <a:bodyPr/>
          <a:lstStyle/>
          <a:p>
            <a:r>
              <a:rPr lang="en-US" dirty="0" smtClean="0"/>
              <a:t>How do I view the change events?</a:t>
            </a:r>
            <a:endParaRPr lang="en-US" dirty="0"/>
          </a:p>
        </p:txBody>
      </p:sp>
    </p:spTree>
    <p:extLst>
      <p:ext uri="{BB962C8B-B14F-4D97-AF65-F5344CB8AC3E}">
        <p14:creationId xmlns:p14="http://schemas.microsoft.com/office/powerpoint/2010/main" val="13570501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Change Reporting</a:t>
            </a:r>
            <a:endParaRPr lang="en-US" dirty="0"/>
          </a:p>
        </p:txBody>
      </p:sp>
      <p:sp>
        <p:nvSpPr>
          <p:cNvPr id="4" name="Subtitle 3"/>
          <p:cNvSpPr>
            <a:spLocks noGrp="1"/>
          </p:cNvSpPr>
          <p:nvPr>
            <p:ph type="subTitle" idx="1"/>
          </p:nvPr>
        </p:nvSpPr>
        <p:spPr/>
        <p:txBody>
          <a:bodyPr/>
          <a:lstStyle/>
          <a:p>
            <a:r>
              <a:rPr lang="en-US" dirty="0" smtClean="0"/>
              <a:t>Entire environment at a glance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154" y="1093809"/>
            <a:ext cx="4610100" cy="3479800"/>
          </a:xfrm>
          <a:prstGeom prst="rect">
            <a:avLst/>
          </a:prstGeom>
        </p:spPr>
      </p:pic>
    </p:spTree>
    <p:extLst>
      <p:ext uri="{BB962C8B-B14F-4D97-AF65-F5344CB8AC3E}">
        <p14:creationId xmlns:p14="http://schemas.microsoft.com/office/powerpoint/2010/main" val="4858746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Change Reporting</a:t>
            </a:r>
            <a:endParaRPr lang="en-US" dirty="0"/>
          </a:p>
        </p:txBody>
      </p:sp>
      <p:sp>
        <p:nvSpPr>
          <p:cNvPr id="4" name="Subtitle 3"/>
          <p:cNvSpPr>
            <a:spLocks noGrp="1"/>
          </p:cNvSpPr>
          <p:nvPr>
            <p:ph type="subTitle" idx="1"/>
          </p:nvPr>
        </p:nvSpPr>
        <p:spPr/>
        <p:txBody>
          <a:bodyPr/>
          <a:lstStyle/>
          <a:p>
            <a:r>
              <a:rPr lang="en-US" dirty="0" smtClean="0"/>
              <a:t>Event summary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698" y="1046441"/>
            <a:ext cx="6332603" cy="3911528"/>
          </a:xfrm>
          <a:prstGeom prst="rect">
            <a:avLst/>
          </a:prstGeom>
        </p:spPr>
      </p:pic>
    </p:spTree>
    <p:extLst>
      <p:ext uri="{BB962C8B-B14F-4D97-AF65-F5344CB8AC3E}">
        <p14:creationId xmlns:p14="http://schemas.microsoft.com/office/powerpoint/2010/main" val="659848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Change Reporting</a:t>
            </a:r>
            <a:endParaRPr lang="en-US" dirty="0"/>
          </a:p>
        </p:txBody>
      </p:sp>
      <p:sp>
        <p:nvSpPr>
          <p:cNvPr id="4" name="Subtitle 3"/>
          <p:cNvSpPr>
            <a:spLocks noGrp="1"/>
          </p:cNvSpPr>
          <p:nvPr>
            <p:ph type="subTitle" idx="1"/>
          </p:nvPr>
        </p:nvSpPr>
        <p:spPr/>
        <p:txBody>
          <a:bodyPr/>
          <a:lstStyle/>
          <a:p>
            <a:r>
              <a:rPr lang="en-US" dirty="0" smtClean="0"/>
              <a:t>Granular filtering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058" y="1046441"/>
            <a:ext cx="5247884" cy="3736432"/>
          </a:xfrm>
          <a:prstGeom prst="rect">
            <a:avLst/>
          </a:prstGeom>
        </p:spPr>
      </p:pic>
    </p:spTree>
    <p:extLst>
      <p:ext uri="{BB962C8B-B14F-4D97-AF65-F5344CB8AC3E}">
        <p14:creationId xmlns:p14="http://schemas.microsoft.com/office/powerpoint/2010/main" val="1804560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Puppet &amp; DSC together</a:t>
            </a:r>
            <a:endParaRPr lang="en-US" dirty="0"/>
          </a:p>
        </p:txBody>
      </p:sp>
    </p:spTree>
    <p:extLst>
      <p:ext uri="{BB962C8B-B14F-4D97-AF65-F5344CB8AC3E}">
        <p14:creationId xmlns:p14="http://schemas.microsoft.com/office/powerpoint/2010/main" val="12979576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Summary</a:t>
            </a:r>
            <a:endParaRPr lang="en-US" dirty="0"/>
          </a:p>
        </p:txBody>
      </p:sp>
      <p:sp>
        <p:nvSpPr>
          <p:cNvPr id="5" name="Text Placeholder 4"/>
          <p:cNvSpPr>
            <a:spLocks noGrp="1"/>
          </p:cNvSpPr>
          <p:nvPr>
            <p:ph type="body" sz="quarter" idx="13"/>
          </p:nvPr>
        </p:nvSpPr>
        <p:spPr/>
        <p:txBody>
          <a:bodyPr/>
          <a:lstStyle/>
          <a:p>
            <a:pPr marL="0" lvl="1" indent="0">
              <a:buNone/>
            </a:pPr>
            <a:r>
              <a:rPr lang="en-US" dirty="0"/>
              <a:t>Puppet </a:t>
            </a:r>
            <a:r>
              <a:rPr lang="en-US" dirty="0" smtClean="0"/>
              <a:t>provides</a:t>
            </a:r>
          </a:p>
          <a:p>
            <a:pPr marL="0" lvl="1" indent="0">
              <a:buNone/>
            </a:pPr>
            <a:endParaRPr lang="en-US" dirty="0" smtClean="0"/>
          </a:p>
          <a:p>
            <a:pPr lvl="1"/>
            <a:r>
              <a:rPr lang="en-US" dirty="0"/>
              <a:t>A</a:t>
            </a:r>
            <a:r>
              <a:rPr lang="en-US" dirty="0" smtClean="0"/>
              <a:t> </a:t>
            </a:r>
            <a:r>
              <a:rPr lang="en-US" dirty="0"/>
              <a:t>single way to view </a:t>
            </a:r>
            <a:r>
              <a:rPr lang="en-US" dirty="0" smtClean="0"/>
              <a:t>change events across </a:t>
            </a:r>
            <a:r>
              <a:rPr lang="en-US" dirty="0"/>
              <a:t>all </a:t>
            </a:r>
            <a:r>
              <a:rPr lang="en-US" dirty="0" smtClean="0"/>
              <a:t>nodes </a:t>
            </a:r>
            <a:r>
              <a:rPr lang="en-US" dirty="0"/>
              <a:t>without manual effort</a:t>
            </a:r>
          </a:p>
          <a:p>
            <a:pPr lvl="1"/>
            <a:r>
              <a:rPr lang="en-US" dirty="0" smtClean="0"/>
              <a:t>Reports </a:t>
            </a:r>
            <a:r>
              <a:rPr lang="en-US" dirty="0"/>
              <a:t>for most </a:t>
            </a:r>
            <a:r>
              <a:rPr lang="en-US" dirty="0" smtClean="0"/>
              <a:t>use cases built in</a:t>
            </a:r>
            <a:endParaRPr lang="en-US" dirty="0"/>
          </a:p>
          <a:p>
            <a:pPr lvl="1"/>
            <a:r>
              <a:rPr lang="en-US" dirty="0" err="1"/>
              <a:t>Queryable</a:t>
            </a:r>
            <a:r>
              <a:rPr lang="en-US" dirty="0"/>
              <a:t> </a:t>
            </a:r>
            <a:r>
              <a:rPr lang="en-US" dirty="0" smtClean="0"/>
              <a:t>API provides </a:t>
            </a:r>
            <a:r>
              <a:rPr lang="en-US" dirty="0"/>
              <a:t>customized reporting</a:t>
            </a:r>
          </a:p>
          <a:p>
            <a:pPr lvl="1"/>
            <a:r>
              <a:rPr lang="en-US" dirty="0" smtClean="0"/>
              <a:t>Information </a:t>
            </a:r>
            <a:r>
              <a:rPr lang="en-US" dirty="0"/>
              <a:t>collated for you without have to do extra configuration</a:t>
            </a:r>
          </a:p>
          <a:p>
            <a:pPr lvl="2">
              <a:buFont typeface="Arial" charset="0"/>
              <a:buChar char="•"/>
            </a:pPr>
            <a:endParaRPr lang="en-US" dirty="0"/>
          </a:p>
        </p:txBody>
      </p:sp>
    </p:spTree>
    <p:extLst>
      <p:ext uri="{BB962C8B-B14F-4D97-AF65-F5344CB8AC3E}">
        <p14:creationId xmlns:p14="http://schemas.microsoft.com/office/powerpoint/2010/main" val="1199330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Get-Help -full</a:t>
            </a:r>
            <a:endParaRPr lang="en-US" dirty="0"/>
          </a:p>
        </p:txBody>
      </p:sp>
      <p:sp>
        <p:nvSpPr>
          <p:cNvPr id="5" name="Text Placeholder 4"/>
          <p:cNvSpPr>
            <a:spLocks noGrp="1"/>
          </p:cNvSpPr>
          <p:nvPr>
            <p:ph type="body" sz="quarter" idx="13"/>
          </p:nvPr>
        </p:nvSpPr>
        <p:spPr/>
        <p:txBody>
          <a:bodyPr/>
          <a:lstStyle/>
          <a:p>
            <a:pPr lvl="2">
              <a:buFont typeface="Arial" charset="0"/>
              <a:buChar char="•"/>
            </a:pPr>
            <a:r>
              <a:rPr lang="en-US" sz="1400" dirty="0" smtClean="0"/>
              <a:t>Code available at </a:t>
            </a:r>
            <a:r>
              <a:rPr lang="en-US" sz="1400" dirty="0" smtClean="0">
                <a:hlinkClick r:id="rId3"/>
              </a:rPr>
              <a:t>https</a:t>
            </a:r>
            <a:r>
              <a:rPr lang="en-US" sz="1400" dirty="0">
                <a:hlinkClick r:id="rId3"/>
              </a:rPr>
              <a:t>://</a:t>
            </a:r>
            <a:r>
              <a:rPr lang="en-US" sz="1400" dirty="0" smtClean="0">
                <a:hlinkClick r:id="rId3"/>
              </a:rPr>
              <a:t>github.com/jpogran/presentations/puppetconf/puppetconf2017</a:t>
            </a:r>
            <a:endParaRPr lang="en-US" sz="1400" dirty="0" smtClean="0"/>
          </a:p>
          <a:p>
            <a:pPr lvl="2">
              <a:buFont typeface="Arial" charset="0"/>
              <a:buChar char="•"/>
            </a:pPr>
            <a:r>
              <a:rPr lang="en-US" sz="1400" dirty="0" smtClean="0"/>
              <a:t>Beginners guide to install PE: </a:t>
            </a:r>
            <a:r>
              <a:rPr lang="en-US" sz="1400" dirty="0">
                <a:hlinkClick r:id="rId4"/>
              </a:rPr>
              <a:t>https://</a:t>
            </a:r>
            <a:r>
              <a:rPr lang="en-US" sz="1400" dirty="0" smtClean="0">
                <a:hlinkClick r:id="rId4"/>
              </a:rPr>
              <a:t>puppet.com/blog/how-get-started-puppet-beginners-guide</a:t>
            </a:r>
            <a:endParaRPr lang="en-US" sz="1400" dirty="0" smtClean="0"/>
          </a:p>
          <a:p>
            <a:pPr lvl="2">
              <a:buFont typeface="Arial" charset="0"/>
              <a:buChar char="•"/>
            </a:pPr>
            <a:r>
              <a:rPr lang="en-US" sz="1400" dirty="0" smtClean="0"/>
              <a:t>Windows on the Puppet blog: </a:t>
            </a:r>
            <a:r>
              <a:rPr lang="en-US" sz="1400" dirty="0" smtClean="0">
                <a:hlinkClick r:id="rId5"/>
              </a:rPr>
              <a:t>https</a:t>
            </a:r>
            <a:r>
              <a:rPr lang="en-US" sz="1400" dirty="0">
                <a:hlinkClick r:id="rId5"/>
              </a:rPr>
              <a:t>://</a:t>
            </a:r>
            <a:r>
              <a:rPr lang="en-US" sz="1400" dirty="0" smtClean="0">
                <a:hlinkClick r:id="rId5"/>
              </a:rPr>
              <a:t>puppet.com/blog-tags/windows</a:t>
            </a:r>
            <a:endParaRPr lang="en-US" sz="1400" dirty="0" smtClean="0"/>
          </a:p>
          <a:p>
            <a:pPr lvl="2">
              <a:buFont typeface="Arial" charset="0"/>
              <a:buChar char="•"/>
            </a:pPr>
            <a:r>
              <a:rPr lang="en-US" sz="1400" dirty="0" smtClean="0"/>
              <a:t>Glenn </a:t>
            </a:r>
            <a:r>
              <a:rPr lang="en-US" sz="1400" dirty="0" err="1" smtClean="0"/>
              <a:t>Sarti</a:t>
            </a:r>
            <a:r>
              <a:rPr lang="en-US" sz="1400" dirty="0" smtClean="0"/>
              <a:t> </a:t>
            </a:r>
            <a:r>
              <a:rPr lang="mr-IN" sz="1400" dirty="0" smtClean="0"/>
              <a:t>–</a:t>
            </a:r>
            <a:r>
              <a:rPr lang="en-US" sz="1400" dirty="0" smtClean="0"/>
              <a:t> How to Not Freak out </a:t>
            </a:r>
            <a:r>
              <a:rPr lang="en-US" sz="1400" dirty="0"/>
              <a:t>When you Start Writing Puppet Modules for Windows </a:t>
            </a:r>
            <a:r>
              <a:rPr lang="en-US" sz="1400" dirty="0">
                <a:hlinkClick r:id="rId6"/>
              </a:rPr>
              <a:t>https://youtu.be/9A2-_</a:t>
            </a:r>
            <a:r>
              <a:rPr lang="en-US" sz="1400" dirty="0" smtClean="0">
                <a:hlinkClick r:id="rId6"/>
              </a:rPr>
              <a:t>nPrqfs</a:t>
            </a:r>
            <a:endParaRPr lang="en-US" sz="1400" dirty="0" smtClean="0"/>
          </a:p>
          <a:p>
            <a:pPr lvl="2">
              <a:buFont typeface="Arial" charset="0"/>
              <a:buChar char="•"/>
            </a:pPr>
            <a:endParaRPr lang="en-US" dirty="0" smtClean="0"/>
          </a:p>
          <a:p>
            <a:pPr lvl="2">
              <a:buFont typeface="Arial" charset="0"/>
              <a:buChar char="•"/>
            </a:pPr>
            <a:endParaRPr lang="en-US" dirty="0" smtClean="0"/>
          </a:p>
        </p:txBody>
      </p:sp>
    </p:spTree>
    <p:extLst>
      <p:ext uri="{BB962C8B-B14F-4D97-AF65-F5344CB8AC3E}">
        <p14:creationId xmlns:p14="http://schemas.microsoft.com/office/powerpoint/2010/main" val="401483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a:t>
            </a:r>
            <a:r>
              <a:rPr lang="en-US" dirty="0" err="1" smtClean="0"/>
              <a:t>whoami</a:t>
            </a:r>
            <a:endParaRPr lang="en-US" dirty="0"/>
          </a:p>
        </p:txBody>
      </p:sp>
      <p:sp>
        <p:nvSpPr>
          <p:cNvPr id="5" name="Text Placeholder 4"/>
          <p:cNvSpPr>
            <a:spLocks noGrp="1"/>
          </p:cNvSpPr>
          <p:nvPr>
            <p:ph type="body" sz="quarter" idx="13"/>
          </p:nvPr>
        </p:nvSpPr>
        <p:spPr/>
        <p:txBody>
          <a:bodyPr/>
          <a:lstStyle/>
          <a:p>
            <a:pPr lvl="2">
              <a:buFont typeface="Arial" charset="0"/>
              <a:buChar char="•"/>
            </a:pPr>
            <a:r>
              <a:rPr lang="en-US" dirty="0"/>
              <a:t>At Puppet for over 2 years</a:t>
            </a:r>
          </a:p>
          <a:p>
            <a:pPr lvl="2">
              <a:buFont typeface="Arial" charset="0"/>
              <a:buChar char="•"/>
            </a:pPr>
            <a:r>
              <a:rPr lang="en-US" dirty="0"/>
              <a:t>Puppet Modules</a:t>
            </a:r>
          </a:p>
          <a:p>
            <a:pPr lvl="2">
              <a:buFont typeface="Arial" charset="0"/>
              <a:buChar char="•"/>
            </a:pPr>
            <a:r>
              <a:rPr lang="en-US" dirty="0"/>
              <a:t>Core Agent and Installer</a:t>
            </a:r>
          </a:p>
          <a:p>
            <a:pPr lvl="2">
              <a:buFont typeface="Arial" charset="0"/>
              <a:buChar char="•"/>
            </a:pPr>
            <a:r>
              <a:rPr lang="en-US" dirty="0"/>
              <a:t>PDK</a:t>
            </a:r>
          </a:p>
          <a:p>
            <a:pPr lvl="2">
              <a:buFont typeface="Arial" charset="0"/>
              <a:buChar char="•"/>
            </a:pPr>
            <a:r>
              <a:rPr lang="en-US" dirty="0"/>
              <a:t>Puppet VS Code extension</a:t>
            </a:r>
            <a:endParaRPr lang="en-US" dirty="0"/>
          </a:p>
        </p:txBody>
      </p:sp>
    </p:spTree>
    <p:extLst>
      <p:ext uri="{BB962C8B-B14F-4D97-AF65-F5344CB8AC3E}">
        <p14:creationId xmlns:p14="http://schemas.microsoft.com/office/powerpoint/2010/main" val="1799832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Thanks for listening!</a:t>
            </a:r>
            <a:endParaRPr lang="en-US" dirty="0"/>
          </a:p>
        </p:txBody>
      </p:sp>
    </p:spTree>
    <p:extLst>
      <p:ext uri="{BB962C8B-B14F-4D97-AF65-F5344CB8AC3E}">
        <p14:creationId xmlns:p14="http://schemas.microsoft.com/office/powerpoint/2010/main" val="769026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645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&gt; </a:t>
            </a:r>
            <a:r>
              <a:rPr lang="en-US" dirty="0" err="1" smtClean="0"/>
              <a:t>whoami</a:t>
            </a:r>
            <a:endParaRPr lang="en-US" dirty="0"/>
          </a:p>
        </p:txBody>
      </p:sp>
      <p:sp>
        <p:nvSpPr>
          <p:cNvPr id="5" name="Text Placeholder 4"/>
          <p:cNvSpPr>
            <a:spLocks noGrp="1"/>
          </p:cNvSpPr>
          <p:nvPr>
            <p:ph type="body" sz="quarter" idx="13"/>
          </p:nvPr>
        </p:nvSpPr>
        <p:spPr>
          <a:xfrm>
            <a:off x="4447761" y="661720"/>
            <a:ext cx="4696238" cy="4481780"/>
          </a:xfrm>
        </p:spPr>
        <p:txBody>
          <a:bodyPr/>
          <a:lstStyle/>
          <a:p>
            <a:pPr lvl="2">
              <a:buFont typeface="Arial" charset="0"/>
              <a:buChar char="•"/>
            </a:pPr>
            <a:endParaRPr lang="en-US" dirty="0"/>
          </a:p>
          <a:p>
            <a:pPr lvl="2">
              <a:buFont typeface="Arial" charset="0"/>
              <a:buChar char="•"/>
            </a:pPr>
            <a:endParaRPr lang="en-US" dirty="0"/>
          </a:p>
          <a:p>
            <a:pPr lvl="2">
              <a:buFont typeface="Arial" charset="0"/>
              <a:buChar char="•"/>
            </a:pPr>
            <a:r>
              <a:rPr lang="en-US" dirty="0">
                <a:hlinkClick r:id="rId3"/>
              </a:rPr>
              <a:t>http://jamespogran.com</a:t>
            </a:r>
            <a:endParaRPr lang="en-US" dirty="0"/>
          </a:p>
          <a:p>
            <a:pPr lvl="2">
              <a:buFont typeface="Arial" charset="0"/>
              <a:buChar char="•"/>
            </a:pPr>
            <a:r>
              <a:rPr lang="en-US" dirty="0" smtClean="0"/>
              <a:t>@ender2025</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257" y="864703"/>
            <a:ext cx="2885503" cy="3558209"/>
          </a:xfrm>
          <a:prstGeom prst="rect">
            <a:avLst/>
          </a:prstGeom>
        </p:spPr>
      </p:pic>
    </p:spTree>
    <p:extLst>
      <p:ext uri="{BB962C8B-B14F-4D97-AF65-F5344CB8AC3E}">
        <p14:creationId xmlns:p14="http://schemas.microsoft.com/office/powerpoint/2010/main" val="426544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28076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Why is it important?</a:t>
            </a:r>
            <a:endParaRPr lang="en-US" dirty="0"/>
          </a:p>
        </p:txBody>
      </p:sp>
    </p:spTree>
    <p:extLst>
      <p:ext uri="{BB962C8B-B14F-4D97-AF65-F5344CB8AC3E}">
        <p14:creationId xmlns:p14="http://schemas.microsoft.com/office/powerpoint/2010/main" val="1090119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Change Reporting</a:t>
            </a:r>
            <a:endParaRPr lang="en-US" dirty="0"/>
          </a:p>
        </p:txBody>
      </p:sp>
      <p:sp>
        <p:nvSpPr>
          <p:cNvPr id="3" name="Subtitle 2"/>
          <p:cNvSpPr>
            <a:spLocks noGrp="1"/>
          </p:cNvSpPr>
          <p:nvPr>
            <p:ph type="subTitle" idx="1"/>
          </p:nvPr>
        </p:nvSpPr>
        <p:spPr/>
        <p:txBody>
          <a:bodyPr/>
          <a:lstStyle/>
          <a:p>
            <a:r>
              <a:rPr lang="en-US" dirty="0" smtClean="0"/>
              <a:t>Knowledge is power</a:t>
            </a:r>
            <a:endParaRPr lang="en-US" dirty="0"/>
          </a:p>
        </p:txBody>
      </p:sp>
    </p:spTree>
    <p:extLst>
      <p:ext uri="{BB962C8B-B14F-4D97-AF65-F5344CB8AC3E}">
        <p14:creationId xmlns:p14="http://schemas.microsoft.com/office/powerpoint/2010/main" val="240318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12514" b="12514"/>
          <a:stretch>
            <a:fillRect/>
          </a:stretch>
        </p:blipFill>
        <p:spPr>
          <a:xfrm>
            <a:off x="0" y="0"/>
            <a:ext cx="9126666" cy="5143500"/>
          </a:xfrm>
        </p:spPr>
      </p:pic>
    </p:spTree>
    <p:extLst>
      <p:ext uri="{BB962C8B-B14F-4D97-AF65-F5344CB8AC3E}">
        <p14:creationId xmlns:p14="http://schemas.microsoft.com/office/powerpoint/2010/main" val="1847596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Puppet-Presentation-Template.potx</Template>
  <TotalTime>27100</TotalTime>
  <Words>3045</Words>
  <Application>Microsoft Macintosh PowerPoint</Application>
  <PresentationFormat>On-screen Show (16:9)</PresentationFormat>
  <Paragraphs>401</Paragraphs>
  <Slides>41</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Helvetica Neue</vt:lpstr>
      <vt:lpstr>Lucida Grande</vt:lpstr>
      <vt:lpstr>LucidaGrande</vt:lpstr>
      <vt:lpstr>Mangal</vt:lpstr>
      <vt:lpstr>Wingdings</vt:lpstr>
      <vt:lpstr>Arial</vt:lpstr>
      <vt:lpstr>Puppet-Presentation-Template</vt:lpstr>
      <vt:lpstr>PowerPoint Presentation</vt:lpstr>
      <vt:lpstr>Using Puppet and DSC  to Report on Environment Change</vt:lpstr>
      <vt:lpstr>Agenda</vt:lpstr>
      <vt:lpstr>&gt; whoami</vt:lpstr>
      <vt:lpstr>&gt; whoami</vt:lpstr>
      <vt:lpstr>Change Reporting</vt:lpstr>
      <vt:lpstr>Change Reporting</vt:lpstr>
      <vt:lpstr>Change Reporting</vt:lpstr>
      <vt:lpstr>PowerPoint Presentation</vt:lpstr>
      <vt:lpstr>PowerPoint Presentation</vt:lpstr>
      <vt:lpstr>PowerPoint Presentation</vt:lpstr>
      <vt:lpstr>Change Reporting</vt:lpstr>
      <vt:lpstr>Change Reporting</vt:lpstr>
      <vt:lpstr>Change Reporting</vt:lpstr>
      <vt:lpstr>PowerPoint Presentation</vt:lpstr>
      <vt:lpstr>PowerShell DSC</vt:lpstr>
      <vt:lpstr>PowerShell DSC</vt:lpstr>
      <vt:lpstr>PowerPoint Presentation</vt:lpstr>
      <vt:lpstr>PowerShell DSC</vt:lpstr>
      <vt:lpstr>PowerShell DSC</vt:lpstr>
      <vt:lpstr>DSC Change Reporting</vt:lpstr>
      <vt:lpstr>DSC Change Reporting</vt:lpstr>
      <vt:lpstr>PowerShell DSC</vt:lpstr>
      <vt:lpstr>DSC Change Reporting</vt:lpstr>
      <vt:lpstr>Demo</vt:lpstr>
      <vt:lpstr>Puppet Change Reporting</vt:lpstr>
      <vt:lpstr>Puppet</vt:lpstr>
      <vt:lpstr>PowerPoint Presentation</vt:lpstr>
      <vt:lpstr>Puppet Enterprise</vt:lpstr>
      <vt:lpstr>Puppet Change Reporting</vt:lpstr>
      <vt:lpstr>Puppet Change Reporting</vt:lpstr>
      <vt:lpstr>Puppet</vt:lpstr>
      <vt:lpstr>Puppet Change Reporting</vt:lpstr>
      <vt:lpstr>Puppet Change Reporting</vt:lpstr>
      <vt:lpstr>Puppet Change Reporting</vt:lpstr>
      <vt:lpstr>Puppet Change Reporting</vt:lpstr>
      <vt:lpstr>Demo</vt:lpstr>
      <vt:lpstr>Summary</vt:lpstr>
      <vt:lpstr>&gt; Get-Help -full</vt:lpstr>
      <vt:lpstr>Questions?</vt:lpstr>
      <vt:lpstr>PowerPoint Presentation</vt:lpstr>
    </vt:vector>
  </TitlesOfParts>
  <Manager/>
  <Company>Puppet</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James Pogran</cp:lastModifiedBy>
  <cp:revision>1092</cp:revision>
  <cp:lastPrinted>2017-05-09T21:30:09Z</cp:lastPrinted>
  <dcterms:created xsi:type="dcterms:W3CDTF">2016-03-04T08:22:17Z</dcterms:created>
  <dcterms:modified xsi:type="dcterms:W3CDTF">2017-10-07T00:53:56Z</dcterms:modified>
  <cp:category/>
</cp:coreProperties>
</file>